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60" r:id="rId2"/>
    <p:sldId id="331" r:id="rId3"/>
    <p:sldId id="332" r:id="rId4"/>
    <p:sldId id="336" r:id="rId5"/>
    <p:sldId id="333" r:id="rId6"/>
    <p:sldId id="334" r:id="rId7"/>
    <p:sldId id="335" r:id="rId8"/>
    <p:sldId id="258" r:id="rId9"/>
    <p:sldId id="262" r:id="rId10"/>
    <p:sldId id="264" r:id="rId11"/>
    <p:sldId id="319" r:id="rId12"/>
    <p:sldId id="306" r:id="rId13"/>
    <p:sldId id="322" r:id="rId14"/>
    <p:sldId id="317" r:id="rId15"/>
    <p:sldId id="318" r:id="rId16"/>
    <p:sldId id="308" r:id="rId17"/>
    <p:sldId id="309" r:id="rId18"/>
    <p:sldId id="310" r:id="rId19"/>
    <p:sldId id="307" r:id="rId20"/>
    <p:sldId id="311" r:id="rId21"/>
    <p:sldId id="312" r:id="rId22"/>
    <p:sldId id="313" r:id="rId23"/>
    <p:sldId id="314" r:id="rId24"/>
    <p:sldId id="320" r:id="rId25"/>
    <p:sldId id="315" r:id="rId26"/>
    <p:sldId id="316" r:id="rId27"/>
    <p:sldId id="325" r:id="rId28"/>
    <p:sldId id="323" r:id="rId29"/>
    <p:sldId id="324" r:id="rId30"/>
    <p:sldId id="327" r:id="rId31"/>
    <p:sldId id="329" r:id="rId32"/>
    <p:sldId id="330" r:id="rId33"/>
    <p:sldId id="288" r:id="rId34"/>
    <p:sldId id="289" r:id="rId35"/>
    <p:sldId id="290" r:id="rId36"/>
    <p:sldId id="293" r:id="rId37"/>
    <p:sldId id="294" r:id="rId38"/>
    <p:sldId id="296" r:id="rId39"/>
    <p:sldId id="297" r:id="rId40"/>
    <p:sldId id="298" r:id="rId41"/>
    <p:sldId id="300" r:id="rId42"/>
    <p:sldId id="301" r:id="rId43"/>
    <p:sldId id="303" r:id="rId44"/>
    <p:sldId id="304" r:id="rId45"/>
    <p:sldId id="281"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2954" autoAdjust="0"/>
  </p:normalViewPr>
  <p:slideViewPr>
    <p:cSldViewPr snapToGrid="0">
      <p:cViewPr>
        <p:scale>
          <a:sx n="100" d="100"/>
          <a:sy n="100" d="100"/>
        </p:scale>
        <p:origin x="-994" y="-4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82A4D-70D2-4A63-839C-48D9F50C125F}"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4368A-6EBD-4E39-A7AC-A06C7B307EDE}" type="slidenum">
              <a:rPr lang="en-US" smtClean="0"/>
              <a:t>‹#›</a:t>
            </a:fld>
            <a:endParaRPr lang="en-US"/>
          </a:p>
        </p:txBody>
      </p:sp>
    </p:spTree>
    <p:extLst>
      <p:ext uri="{BB962C8B-B14F-4D97-AF65-F5344CB8AC3E}">
        <p14:creationId xmlns:p14="http://schemas.microsoft.com/office/powerpoint/2010/main" val="157615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oracle.com/cd/E28280_01/doc.1111/e10223/08_business_rules.htm" TargetMode="External"/><Relationship Id="rId13" Type="http://schemas.openxmlformats.org/officeDocument/2006/relationships/hyperlink" Target="https://docs.oracle.com/cd/E28280_01/doc.1111/e10223/13_bam.htm" TargetMode="External"/><Relationship Id="rId18" Type="http://schemas.openxmlformats.org/officeDocument/2006/relationships/hyperlink" Target="https://docs.oracle.com/cd/E28280_01/doc.1111/e10223/04_osb.htm" TargetMode="External"/><Relationship Id="rId3" Type="http://schemas.openxmlformats.org/officeDocument/2006/relationships/hyperlink" Target="https://docs.oracle.com/cd/E28280_01/doc.1111/e10223/02_service_infrastructure.htm" TargetMode="External"/><Relationship Id="rId7" Type="http://schemas.openxmlformats.org/officeDocument/2006/relationships/hyperlink" Target="https://docs.oracle.com/cd/E28280_01/doc.1111/e10223/07_mds.htm" TargetMode="External"/><Relationship Id="rId12" Type="http://schemas.openxmlformats.org/officeDocument/2006/relationships/hyperlink" Target="https://docs.oracle.com/cd/E28280_01/doc.1111/e10223/12_human_workflow.htm" TargetMode="External"/><Relationship Id="rId17" Type="http://schemas.openxmlformats.org/officeDocument/2006/relationships/hyperlink" Target="https://docs.oracle.com/cd/E28280_01/doc.1111/e10223/18_em.htm" TargetMode="External"/><Relationship Id="rId2" Type="http://schemas.openxmlformats.org/officeDocument/2006/relationships/slide" Target="../slides/slide17.xml"/><Relationship Id="rId16" Type="http://schemas.openxmlformats.org/officeDocument/2006/relationships/hyperlink" Target="https://docs.oracle.com/cd/E28280_01/doc.1111/e10223/17_jdev.htm" TargetMode="External"/><Relationship Id="rId1" Type="http://schemas.openxmlformats.org/officeDocument/2006/relationships/notesMaster" Target="../notesMasters/notesMaster1.xml"/><Relationship Id="rId6" Type="http://schemas.openxmlformats.org/officeDocument/2006/relationships/hyperlink" Target="https://docs.oracle.com/cd/E28280_01/doc.1111/e10223/06_business_events.htm" TargetMode="External"/><Relationship Id="rId11" Type="http://schemas.openxmlformats.org/officeDocument/2006/relationships/hyperlink" Target="https://docs.oracle.com/cd/E28280_01/doc.1111/e10223/11_spring.htm" TargetMode="External"/><Relationship Id="rId5" Type="http://schemas.openxmlformats.org/officeDocument/2006/relationships/hyperlink" Target="https://docs.oracle.com/cd/E28280_01/doc.1111/e10223/05_adapters.htm" TargetMode="External"/><Relationship Id="rId15" Type="http://schemas.openxmlformats.org/officeDocument/2006/relationships/hyperlink" Target="https://docs.oracle.com/cd/E28280_01/doc.1111/e10223/16_b2b.htm" TargetMode="External"/><Relationship Id="rId10" Type="http://schemas.openxmlformats.org/officeDocument/2006/relationships/hyperlink" Target="https://docs.oracle.com/cd/E28280_01/doc.1111/e10223/10_bpel.htm" TargetMode="External"/><Relationship Id="rId19" Type="http://schemas.openxmlformats.org/officeDocument/2006/relationships/hyperlink" Target="https://docs.oracle.com/cd/E28280_01/doc.1111/e10223/14_cep.htm" TargetMode="External"/><Relationship Id="rId4" Type="http://schemas.openxmlformats.org/officeDocument/2006/relationships/hyperlink" Target="https://docs.oracle.com/cd/E28280_01/doc.1111/e10223/03_mediator.htm" TargetMode="External"/><Relationship Id="rId9" Type="http://schemas.openxmlformats.org/officeDocument/2006/relationships/hyperlink" Target="https://docs.oracle.com/cd/E28280_01/doc.1111/e10223/09_policy_mgr.htm" TargetMode="External"/><Relationship Id="rId14" Type="http://schemas.openxmlformats.org/officeDocument/2006/relationships/hyperlink" Target="https://docs.oracle.com/cd/E28280_01/doc.1111/e10223/15_message.ht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hemas.oracle.com/bpel/extens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Arial" panose="020B0604020202020204" pitchFamily="34" charset="0"/>
              </a:defRPr>
            </a:lvl1pPr>
            <a:lvl2pPr marL="742950" indent="-285750" defTabSz="966788" eaLnBrk="0" hangingPunct="0">
              <a:defRPr sz="2000" b="1">
                <a:solidFill>
                  <a:schemeClr val="tx1"/>
                </a:solidFill>
                <a:latin typeface="Arial" panose="020B0604020202020204" pitchFamily="34" charset="0"/>
              </a:defRPr>
            </a:lvl2pPr>
            <a:lvl3pPr marL="1143000" indent="-228600" defTabSz="966788" eaLnBrk="0" hangingPunct="0">
              <a:defRPr sz="2000" b="1">
                <a:solidFill>
                  <a:schemeClr val="tx1"/>
                </a:solidFill>
                <a:latin typeface="Arial" panose="020B0604020202020204" pitchFamily="34" charset="0"/>
              </a:defRPr>
            </a:lvl3pPr>
            <a:lvl4pPr marL="1600200" indent="-228600" defTabSz="966788" eaLnBrk="0" hangingPunct="0">
              <a:defRPr sz="2000" b="1">
                <a:solidFill>
                  <a:schemeClr val="tx1"/>
                </a:solidFill>
                <a:latin typeface="Arial" panose="020B0604020202020204" pitchFamily="34" charset="0"/>
              </a:defRPr>
            </a:lvl4pPr>
            <a:lvl5pPr marL="2057400" indent="-228600" defTabSz="966788" eaLnBrk="0" hangingPunct="0">
              <a:defRPr sz="2000" b="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b="1">
                <a:solidFill>
                  <a:schemeClr val="tx1"/>
                </a:solidFill>
                <a:latin typeface="Arial" panose="020B0604020202020204" pitchFamily="34" charset="0"/>
              </a:defRPr>
            </a:lvl9pPr>
          </a:lstStyle>
          <a:p>
            <a:fld id="{55077DD4-C9F0-4DA4-83B3-BAE49B172BE0}" type="slidenum">
              <a:rPr lang="en-US" altLang="en-US" sz="1300" b="0">
                <a:latin typeface="Times" panose="02020603050405020304" pitchFamily="18" charset="0"/>
              </a:rPr>
              <a:pPr/>
              <a:t>1</a:t>
            </a:fld>
            <a:endParaRPr lang="en-US" altLang="en-US" sz="1300" b="0" dirty="0">
              <a:latin typeface="Times" panose="02020603050405020304"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996149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life cycle of a SOA composite application is as follows: </a:t>
            </a:r>
          </a:p>
          <a:p>
            <a:r>
              <a:rPr lang="en-US" dirty="0" smtClean="0"/>
              <a:t>Use Oracle </a:t>
            </a:r>
            <a:r>
              <a:rPr lang="en-US" dirty="0" err="1" smtClean="0"/>
              <a:t>JDeveloper</a:t>
            </a:r>
            <a:r>
              <a:rPr lang="en-US" dirty="0" smtClean="0"/>
              <a:t> to design a SOA composite application with various SOA components.</a:t>
            </a:r>
          </a:p>
          <a:p>
            <a:r>
              <a:rPr lang="en-US" dirty="0" smtClean="0"/>
              <a:t>Package the composite application for deployment.</a:t>
            </a:r>
          </a:p>
          <a:p>
            <a:r>
              <a:rPr lang="en-US" dirty="0" smtClean="0"/>
              <a:t>Deploy the SOA composite application to the SOA Infrastructure. The SOA Infrastructure is a Java EE-compliant application running in Oracle WebLogic Server. The application manages composites and their life cycle, service engines, and binding components. </a:t>
            </a:r>
          </a:p>
          <a:p>
            <a:r>
              <a:rPr lang="en-US" dirty="0" smtClean="0"/>
              <a:t>Use Oracle Enterprise Manager Fusion Middleware Control to monitor and manage the composite application for a farm's SOA infrastructure.</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16</a:t>
            </a:fld>
            <a:endParaRPr lang="en-US"/>
          </a:p>
        </p:txBody>
      </p:sp>
    </p:spTree>
    <p:extLst>
      <p:ext uri="{BB962C8B-B14F-4D97-AF65-F5344CB8AC3E}">
        <p14:creationId xmlns:p14="http://schemas.microsoft.com/office/powerpoint/2010/main" val="358003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SOA Suite provides a comprehensive suite of components for developing, securing, and monitoring service-oriented architecture (SOA). </a:t>
            </a:r>
          </a:p>
          <a:p>
            <a:r>
              <a:rPr lang="en-US" b="1" dirty="0" smtClean="0"/>
              <a:t>Service components </a:t>
            </a:r>
            <a:r>
              <a:rPr lang="en-US" dirty="0" smtClean="0"/>
              <a:t>(BPEL process, business rule, human task, spring, and mediator) are the building blocks that you use to construct a SOA composite application. </a:t>
            </a:r>
          </a:p>
          <a:p>
            <a:endParaRPr lang="en-US" dirty="0" smtClean="0"/>
          </a:p>
          <a:p>
            <a:r>
              <a:rPr lang="en-US" dirty="0" smtClean="0"/>
              <a:t>The </a:t>
            </a:r>
            <a:r>
              <a:rPr lang="en-US" b="1" dirty="0" smtClean="0"/>
              <a:t>Service Infrastructure </a:t>
            </a:r>
            <a:r>
              <a:rPr lang="en-US" dirty="0" smtClean="0"/>
              <a:t>provides the internal message transport infrastructure capabilities for connecting service components and enabling data flow. Service engines for the components process the message information received from the Service Infrastructure. </a:t>
            </a:r>
          </a:p>
          <a:p>
            <a:endParaRPr lang="en-US" dirty="0" smtClean="0"/>
          </a:p>
          <a:p>
            <a:r>
              <a:rPr lang="en-US" dirty="0" smtClean="0"/>
              <a:t>Oracle Business Activity Monitoring consumes data transported over the Service Infrastructure, providing powerful business insight capabilities.</a:t>
            </a:r>
          </a:p>
          <a:p>
            <a:r>
              <a:rPr lang="en-US" dirty="0" smtClean="0"/>
              <a:t>So</a:t>
            </a:r>
            <a:r>
              <a:rPr lang="en-US" baseline="0" dirty="0" smtClean="0"/>
              <a:t> all these components what you see comprise </a:t>
            </a:r>
            <a:r>
              <a:rPr lang="en-US" dirty="0" smtClean="0"/>
              <a:t>Oracle SOA Suite installation:</a:t>
            </a:r>
          </a:p>
          <a:p>
            <a:r>
              <a:rPr lang="en-US" dirty="0" smtClean="0">
                <a:hlinkClick r:id="rId3"/>
              </a:rPr>
              <a:t>Service Infrastructure</a:t>
            </a:r>
            <a:endParaRPr lang="en-US" dirty="0" smtClean="0"/>
          </a:p>
          <a:p>
            <a:r>
              <a:rPr lang="en-US" dirty="0" smtClean="0">
                <a:hlinkClick r:id="rId4"/>
              </a:rPr>
              <a:t>Oracle Mediator</a:t>
            </a:r>
            <a:r>
              <a:rPr lang="en-US" dirty="0" smtClean="0"/>
              <a:t> </a:t>
            </a:r>
          </a:p>
          <a:p>
            <a:r>
              <a:rPr lang="en-US" dirty="0" smtClean="0">
                <a:hlinkClick r:id="rId5"/>
              </a:rPr>
              <a:t>Oracle Adapters</a:t>
            </a:r>
            <a:endParaRPr lang="en-US" dirty="0" smtClean="0"/>
          </a:p>
          <a:p>
            <a:r>
              <a:rPr lang="en-US" dirty="0" smtClean="0">
                <a:hlinkClick r:id="rId6"/>
              </a:rPr>
              <a:t>Business Events and Events Delivery Network</a:t>
            </a:r>
            <a:endParaRPr lang="en-US" dirty="0" smtClean="0"/>
          </a:p>
          <a:p>
            <a:r>
              <a:rPr lang="en-US" dirty="0" smtClean="0">
                <a:hlinkClick r:id="rId7"/>
              </a:rPr>
              <a:t>Oracle Metadata Repository</a:t>
            </a:r>
            <a:endParaRPr lang="en-US" dirty="0" smtClean="0"/>
          </a:p>
          <a:p>
            <a:r>
              <a:rPr lang="en-US" dirty="0" smtClean="0">
                <a:hlinkClick r:id="rId8"/>
              </a:rPr>
              <a:t>Oracle Business Rules </a:t>
            </a:r>
            <a:endParaRPr lang="en-US" dirty="0" smtClean="0"/>
          </a:p>
          <a:p>
            <a:r>
              <a:rPr lang="en-US" dirty="0" smtClean="0">
                <a:hlinkClick r:id="rId9"/>
              </a:rPr>
              <a:t>Oracle WSM Policy Manager</a:t>
            </a:r>
            <a:endParaRPr lang="en-US" dirty="0" smtClean="0"/>
          </a:p>
          <a:p>
            <a:r>
              <a:rPr lang="en-US" dirty="0" smtClean="0">
                <a:hlinkClick r:id="rId10"/>
              </a:rPr>
              <a:t>Oracle BPEL Process Manager</a:t>
            </a:r>
            <a:endParaRPr lang="en-US" dirty="0" smtClean="0"/>
          </a:p>
          <a:p>
            <a:r>
              <a:rPr lang="en-US" dirty="0" smtClean="0">
                <a:hlinkClick r:id="rId11"/>
              </a:rPr>
              <a:t>Spring Context</a:t>
            </a:r>
            <a:endParaRPr lang="en-US" dirty="0" smtClean="0"/>
          </a:p>
          <a:p>
            <a:r>
              <a:rPr lang="en-US" dirty="0" smtClean="0">
                <a:hlinkClick r:id="rId12"/>
              </a:rPr>
              <a:t>Human Workflow </a:t>
            </a:r>
            <a:endParaRPr lang="en-US" dirty="0" smtClean="0"/>
          </a:p>
          <a:p>
            <a:r>
              <a:rPr lang="en-US" dirty="0" smtClean="0">
                <a:hlinkClick r:id="rId13"/>
              </a:rPr>
              <a:t>Oracle Business Activity Monitoring</a:t>
            </a:r>
            <a:endParaRPr lang="en-US" dirty="0" smtClean="0"/>
          </a:p>
          <a:p>
            <a:r>
              <a:rPr lang="en-US" dirty="0" smtClean="0">
                <a:hlinkClick r:id="rId14"/>
              </a:rPr>
              <a:t>Oracle User Messaging Service</a:t>
            </a:r>
            <a:endParaRPr lang="en-US" dirty="0" smtClean="0"/>
          </a:p>
          <a:p>
            <a:r>
              <a:rPr lang="en-US" dirty="0" smtClean="0">
                <a:hlinkClick r:id="rId15"/>
              </a:rPr>
              <a:t>Oracle B2B</a:t>
            </a:r>
            <a:endParaRPr lang="en-US" dirty="0" smtClean="0"/>
          </a:p>
          <a:p>
            <a:r>
              <a:rPr lang="en-US" dirty="0" smtClean="0">
                <a:hlinkClick r:id="rId16"/>
              </a:rPr>
              <a:t>Oracle </a:t>
            </a:r>
            <a:r>
              <a:rPr lang="en-US" dirty="0" err="1" smtClean="0">
                <a:hlinkClick r:id="rId16"/>
              </a:rPr>
              <a:t>JDeveloper</a:t>
            </a:r>
            <a:endParaRPr lang="en-US" dirty="0" smtClean="0"/>
          </a:p>
          <a:p>
            <a:r>
              <a:rPr lang="en-US" dirty="0" smtClean="0">
                <a:hlinkClick r:id="rId17"/>
              </a:rPr>
              <a:t>Oracle Enterprise Manager</a:t>
            </a:r>
            <a:endParaRPr lang="en-US" dirty="0" smtClean="0"/>
          </a:p>
          <a:p>
            <a:endParaRPr lang="en-US" dirty="0" smtClean="0"/>
          </a:p>
          <a:p>
            <a:r>
              <a:rPr lang="en-US" b="1" u="none" dirty="0" smtClean="0">
                <a:hlinkClick r:id="rId18"/>
              </a:rPr>
              <a:t>Oracle Service Bus</a:t>
            </a:r>
            <a:r>
              <a:rPr lang="en-US" b="1" u="none" dirty="0" smtClean="0"/>
              <a:t> &amp; </a:t>
            </a:r>
            <a:r>
              <a:rPr lang="en-US" b="1" u="none" dirty="0" smtClean="0">
                <a:hlinkClick r:id="rId19"/>
              </a:rPr>
              <a:t>Oracle Complex Event Processing</a:t>
            </a:r>
            <a:r>
              <a:rPr lang="en-US" b="1" u="none" dirty="0" smtClean="0"/>
              <a:t> </a:t>
            </a:r>
            <a:r>
              <a:rPr lang="en-US" dirty="0" smtClean="0"/>
              <a:t>are included with Oracle SOA Suite, but available as a separate download</a:t>
            </a:r>
          </a:p>
          <a:p>
            <a:endParaRPr lang="en-US" dirty="0" smtClean="0"/>
          </a:p>
          <a:p>
            <a:r>
              <a:rPr lang="en-US" dirty="0" smtClean="0"/>
              <a:t>Both the Oracle Service Bus and the Service Infrastructure share common components, including Oracle Adapters, Oracle Metadata Repository, and the UDDI registry. The UDDI registry is available with the Oracle Service Registry, which is a separately licensable component. </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17</a:t>
            </a:fld>
            <a:endParaRPr lang="en-US"/>
          </a:p>
        </p:txBody>
      </p:sp>
    </p:spTree>
    <p:extLst>
      <p:ext uri="{BB962C8B-B14F-4D97-AF65-F5344CB8AC3E}">
        <p14:creationId xmlns:p14="http://schemas.microsoft.com/office/powerpoint/2010/main" val="2915246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said </a:t>
            </a:r>
            <a:r>
              <a:rPr lang="en-US" b="1" dirty="0" smtClean="0"/>
              <a:t>Service Infrastructure </a:t>
            </a:r>
            <a:r>
              <a:rPr lang="en-US" dirty="0" smtClean="0"/>
              <a:t>provides the internal message routing infrastructure capabilities for connecting components and enabling data flow</a:t>
            </a:r>
            <a:r>
              <a:rPr lang="en-US" baseline="0" dirty="0" smtClean="0"/>
              <a:t> now what does it mean</a:t>
            </a:r>
          </a:p>
          <a:p>
            <a:endParaRPr lang="en-US" dirty="0" smtClean="0"/>
          </a:p>
          <a:p>
            <a:r>
              <a:rPr lang="en-US" dirty="0" smtClean="0"/>
              <a:t>Receives messages from the service providers or external partners through SOAP binding components, adapters, or the delivery API in the form of XML.</a:t>
            </a:r>
          </a:p>
          <a:p>
            <a:r>
              <a:rPr lang="en-US" dirty="0" smtClean="0"/>
              <a:t> </a:t>
            </a:r>
          </a:p>
          <a:p>
            <a:r>
              <a:rPr lang="en-US" dirty="0" smtClean="0"/>
              <a:t>Routes messages based on the composite definition to the appropriate service engine.</a:t>
            </a:r>
          </a:p>
          <a:p>
            <a:endParaRPr lang="en-US" dirty="0" smtClean="0"/>
          </a:p>
          <a:p>
            <a:r>
              <a:rPr lang="en-US" dirty="0" smtClean="0"/>
              <a:t> Service Infrastructure like Oracle Mediator  provide   capabilities for :</a:t>
            </a:r>
          </a:p>
          <a:p>
            <a:endParaRPr lang="en-US" dirty="0" smtClean="0"/>
          </a:p>
          <a:p>
            <a:r>
              <a:rPr lang="en-US" b="1" dirty="0" smtClean="0"/>
              <a:t>Routing services </a:t>
            </a:r>
            <a:r>
              <a:rPr lang="en-US" dirty="0" smtClean="0"/>
              <a:t>to provide data movement</a:t>
            </a:r>
          </a:p>
          <a:p>
            <a:r>
              <a:rPr lang="en-US" b="1" dirty="0" smtClean="0"/>
              <a:t>Routing rules </a:t>
            </a:r>
            <a:r>
              <a:rPr lang="en-US" dirty="0" smtClean="0"/>
              <a:t>to specify routing, document transformation, and filtering</a:t>
            </a:r>
          </a:p>
          <a:p>
            <a:r>
              <a:rPr lang="en-US" b="1" dirty="0" smtClean="0"/>
              <a:t>Subscriptions</a:t>
            </a:r>
            <a:r>
              <a:rPr lang="en-US" dirty="0" smtClean="0"/>
              <a:t> to business events</a:t>
            </a:r>
          </a:p>
          <a:p>
            <a:r>
              <a:rPr lang="en-US" dirty="0" smtClean="0"/>
              <a:t>Unified error handling and exception management</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18</a:t>
            </a:fld>
            <a:endParaRPr lang="en-US"/>
          </a:p>
        </p:txBody>
      </p:sp>
    </p:spTree>
    <p:extLst>
      <p:ext uri="{BB962C8B-B14F-4D97-AF65-F5344CB8AC3E}">
        <p14:creationId xmlns:p14="http://schemas.microsoft.com/office/powerpoint/2010/main" val="204296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SOA composite is an assembly of services, service components, and references designed and deployed together in a single application. Wiring between the service, service component, and reference enable message communication. The composite processes the information described in the messages. </a:t>
            </a:r>
          </a:p>
          <a:p>
            <a:r>
              <a:rPr lang="en-US" dirty="0" smtClean="0"/>
              <a:t>You</a:t>
            </a:r>
            <a:r>
              <a:rPr lang="en-US" baseline="0" dirty="0" smtClean="0"/>
              <a:t> can see in the deck </a:t>
            </a:r>
            <a:r>
              <a:rPr lang="en-US" dirty="0" smtClean="0"/>
              <a:t>provides an example of a composite that includes a mediator service component and a BPEL service component, an inbound service binding component, and an outbound reference binding component. </a:t>
            </a:r>
          </a:p>
          <a:p>
            <a:r>
              <a:rPr lang="en-US" b="1" dirty="0" smtClean="0"/>
              <a:t>Service Components </a:t>
            </a:r>
            <a:endParaRPr lang="en-US" dirty="0" smtClean="0"/>
          </a:p>
          <a:p>
            <a:r>
              <a:rPr lang="en-US" dirty="0" smtClean="0"/>
              <a:t>Service components are the building blocks of a SOA composite application. Each service component is hosted in its own service engine container. Messages sent to the service engine are targeted at specific service components. For example, a message targeted for a BPEL process is sent to the BPEL service engine. Service engines process the message information received from the . </a:t>
            </a:r>
          </a:p>
          <a:p>
            <a:endParaRPr lang="en-US" dirty="0" smtClean="0"/>
          </a:p>
          <a:p>
            <a:r>
              <a:rPr lang="en-US" dirty="0" smtClean="0"/>
              <a:t>There</a:t>
            </a:r>
            <a:r>
              <a:rPr lang="en-US" baseline="0" dirty="0" smtClean="0"/>
              <a:t> are 4</a:t>
            </a:r>
            <a:r>
              <a:rPr lang="en-US" dirty="0" smtClean="0"/>
              <a:t> service components. </a:t>
            </a:r>
          </a:p>
          <a:p>
            <a:endParaRPr lang="en-US" dirty="0" smtClean="0"/>
          </a:p>
          <a:p>
            <a:r>
              <a:rPr lang="en-US" b="1" dirty="0" smtClean="0"/>
              <a:t>BPEL</a:t>
            </a:r>
            <a:r>
              <a:rPr lang="en-US" dirty="0" smtClean="0"/>
              <a:t> processes provide process orchestration and storage of synchronous or asynchronous process. You design a business process that integrates a series of business activities and services into an end-to-end process flow</a:t>
            </a:r>
          </a:p>
          <a:p>
            <a:r>
              <a:rPr lang="en-US" b="1" dirty="0" smtClean="0"/>
              <a:t>Business rules </a:t>
            </a:r>
            <a:r>
              <a:rPr lang="en-US" dirty="0" smtClean="0"/>
              <a:t>enable you to design a business decision based on rules.</a:t>
            </a:r>
          </a:p>
          <a:p>
            <a:r>
              <a:rPr lang="en-US" b="1" dirty="0" smtClean="0"/>
              <a:t>Human tasks </a:t>
            </a:r>
            <a:r>
              <a:rPr lang="en-US" dirty="0" smtClean="0"/>
              <a:t>provide workflow modeling that describes the tasks for users or groups to perform as part of an end-to-end business process flow.</a:t>
            </a:r>
          </a:p>
          <a:p>
            <a:r>
              <a:rPr lang="en-US" b="1" dirty="0" smtClean="0"/>
              <a:t>Mediators</a:t>
            </a:r>
            <a:r>
              <a:rPr lang="en-US" dirty="0" smtClean="0"/>
              <a:t> route events (messages) between different components.</a:t>
            </a:r>
          </a:p>
          <a:p>
            <a:endParaRPr lang="en-US" dirty="0" smtClean="0"/>
          </a:p>
          <a:p>
            <a:r>
              <a:rPr lang="en-US" dirty="0" smtClean="0"/>
              <a:t>There is a corresponding service engine of the same name for each service component. All service engines can interact together in a single composite.</a:t>
            </a:r>
          </a:p>
          <a:p>
            <a:r>
              <a:rPr lang="en-US" b="1" dirty="0" smtClean="0"/>
              <a:t>Services</a:t>
            </a:r>
            <a:endParaRPr lang="en-US" dirty="0" smtClean="0"/>
          </a:p>
          <a:p>
            <a:r>
              <a:rPr lang="en-US" dirty="0" smtClean="0"/>
              <a:t>Services provide the outside world with an entry point to the SOA composite application. The WSDL file of the service tells its capabilities to external applications. These capabilities are used for contacting the SOA composite application components. The binding connectivity of the service describes the protocols that can communicate with the service, for example, SOAP/HTTP or a JCA adapter.</a:t>
            </a:r>
          </a:p>
          <a:p>
            <a:r>
              <a:rPr lang="en-US" b="1" dirty="0" smtClean="0"/>
              <a:t>References</a:t>
            </a:r>
            <a:endParaRPr lang="en-US" dirty="0" smtClean="0"/>
          </a:p>
          <a:p>
            <a:r>
              <a:rPr lang="en-US" dirty="0" smtClean="0"/>
              <a:t>References enable messages to be sent from the SOA composite application to external services in the outside world.</a:t>
            </a:r>
          </a:p>
          <a:p>
            <a:r>
              <a:rPr lang="en-US" b="1" dirty="0" smtClean="0"/>
              <a:t>Wires</a:t>
            </a:r>
            <a:endParaRPr lang="en-US" dirty="0" smtClean="0"/>
          </a:p>
          <a:p>
            <a:r>
              <a:rPr lang="en-US" dirty="0" smtClean="0"/>
              <a:t>Wires enable you to graphically connect the following components in a single SOA composite application for message communication:</a:t>
            </a:r>
          </a:p>
          <a:p>
            <a:r>
              <a:rPr lang="en-US" dirty="0" smtClean="0"/>
              <a:t>Services to service components</a:t>
            </a:r>
          </a:p>
          <a:p>
            <a:r>
              <a:rPr lang="en-US" dirty="0" smtClean="0"/>
              <a:t>Service components to other service components</a:t>
            </a:r>
          </a:p>
          <a:p>
            <a:r>
              <a:rPr lang="en-US" dirty="0" smtClean="0"/>
              <a:t>Service components to reference</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19</a:t>
            </a:fld>
            <a:endParaRPr lang="en-US"/>
          </a:p>
        </p:txBody>
      </p:sp>
    </p:spTree>
    <p:extLst>
      <p:ext uri="{BB962C8B-B14F-4D97-AF65-F5344CB8AC3E}">
        <p14:creationId xmlns:p14="http://schemas.microsoft.com/office/powerpoint/2010/main" val="116549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Mediator routes data from service providers to external partners. </a:t>
            </a:r>
          </a:p>
          <a:p>
            <a:endParaRPr lang="en-US" dirty="0" smtClean="0"/>
          </a:p>
          <a:p>
            <a:r>
              <a:rPr lang="en-US" dirty="0" smtClean="0"/>
              <a:t>In addition, it can subscribe to and publish business events. </a:t>
            </a:r>
          </a:p>
          <a:p>
            <a:endParaRPr lang="en-US" dirty="0" smtClean="0"/>
          </a:p>
          <a:p>
            <a:r>
              <a:rPr lang="en-US" dirty="0" smtClean="0"/>
              <a:t>Using Oracle Mediator, you </a:t>
            </a:r>
            <a:r>
              <a:rPr lang="en-US" b="1" dirty="0" smtClean="0"/>
              <a:t>create routing services </a:t>
            </a:r>
            <a:r>
              <a:rPr lang="en-US" dirty="0" smtClean="0"/>
              <a:t>and </a:t>
            </a:r>
            <a:r>
              <a:rPr lang="en-US" b="1" dirty="0" smtClean="0"/>
              <a:t>rules</a:t>
            </a:r>
            <a:r>
              <a:rPr lang="en-US" dirty="0" smtClean="0"/>
              <a:t> for them</a:t>
            </a:r>
          </a:p>
          <a:p>
            <a:endParaRPr lang="en-US" dirty="0" smtClean="0"/>
          </a:p>
          <a:p>
            <a:r>
              <a:rPr lang="en-US" b="1" dirty="0" smtClean="0"/>
              <a:t>A routing service </a:t>
            </a:r>
            <a:r>
              <a:rPr lang="en-US" dirty="0" smtClean="0"/>
              <a:t>is the key component for moving a message across the enterprise service bus – from its entry point to its exit point</a:t>
            </a:r>
          </a:p>
          <a:p>
            <a:endParaRPr lang="en-US" dirty="0" smtClean="0"/>
          </a:p>
          <a:p>
            <a:r>
              <a:rPr lang="en-US" b="1" dirty="0" smtClean="0"/>
              <a:t>The rules </a:t>
            </a:r>
            <a:r>
              <a:rPr lang="en-US" dirty="0" smtClean="0"/>
              <a:t>determine how a message instance processed by the routing service gets to its next destination. </a:t>
            </a:r>
          </a:p>
          <a:p>
            <a:endParaRPr lang="en-US" dirty="0" smtClean="0"/>
          </a:p>
          <a:p>
            <a:r>
              <a:rPr lang="en-US" dirty="0" smtClean="0"/>
              <a:t>Using the rules, Oracle Mediator can perform : </a:t>
            </a:r>
          </a:p>
          <a:p>
            <a:endParaRPr lang="en-US" dirty="0" smtClean="0"/>
          </a:p>
          <a:p>
            <a:r>
              <a:rPr lang="en-US" b="1" dirty="0" smtClean="0"/>
              <a:t>Routing</a:t>
            </a:r>
            <a:r>
              <a:rPr lang="en-US" dirty="0" smtClean="0"/>
              <a:t>: Determines the service component (BPEL process, business rule, human task, and mediator) to which to send the messages.</a:t>
            </a:r>
          </a:p>
          <a:p>
            <a:r>
              <a:rPr lang="en-US" b="1" dirty="0" smtClean="0"/>
              <a:t>Validate</a:t>
            </a:r>
            <a:r>
              <a:rPr lang="en-US" dirty="0" smtClean="0"/>
              <a:t>: Provides support for validating the incoming message payload by using a </a:t>
            </a:r>
            <a:r>
              <a:rPr lang="en-US" dirty="0" err="1" smtClean="0"/>
              <a:t>schematron</a:t>
            </a:r>
            <a:r>
              <a:rPr lang="en-US" dirty="0" smtClean="0"/>
              <a:t> or an XSD file. </a:t>
            </a:r>
          </a:p>
          <a:p>
            <a:r>
              <a:rPr lang="en-US" b="1" dirty="0" smtClean="0"/>
              <a:t>Filter</a:t>
            </a:r>
            <a:r>
              <a:rPr lang="en-US" dirty="0" smtClean="0"/>
              <a:t>: If specified in the rules, applies a filter expression that specifies the contents (payload) of a message be analyzed before any service is invoked.</a:t>
            </a:r>
          </a:p>
          <a:p>
            <a:r>
              <a:rPr lang="en-US" b="1" dirty="0" smtClean="0"/>
              <a:t>Transformation</a:t>
            </a:r>
            <a:r>
              <a:rPr lang="en-US" dirty="0" smtClean="0"/>
              <a:t>: If specified in the rules, transforms document data from one XML schema to another, thus enabling data interchange among applications using different schemas.</a:t>
            </a:r>
          </a:p>
          <a:p>
            <a:endParaRPr lang="en-US" dirty="0" smtClean="0"/>
          </a:p>
          <a:p>
            <a:endParaRPr lang="en-US" dirty="0" smtClean="0"/>
          </a:p>
          <a:p>
            <a:r>
              <a:rPr lang="en-US" dirty="0" smtClean="0"/>
              <a:t>During runtime, Oracle Mediator evaluates routing rules, performs transformations, applies optional time delays, and either invokes another service or raises another business event. </a:t>
            </a:r>
          </a:p>
          <a:p>
            <a:endParaRPr lang="en-US" dirty="0" smtClean="0"/>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20</a:t>
            </a:fld>
            <a:endParaRPr lang="en-US"/>
          </a:p>
        </p:txBody>
      </p:sp>
    </p:spTree>
    <p:extLst>
      <p:ext uri="{BB962C8B-B14F-4D97-AF65-F5344CB8AC3E}">
        <p14:creationId xmlns:p14="http://schemas.microsoft.com/office/powerpoint/2010/main" val="4241753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Oracle Metadata Repository</a:t>
            </a:r>
          </a:p>
          <a:p>
            <a:endParaRPr lang="en-IN" dirty="0" smtClean="0"/>
          </a:p>
          <a:p>
            <a:r>
              <a:rPr lang="en-GB" dirty="0" smtClean="0"/>
              <a:t>The Oracle Metadata Repository (MDS) stores business events, rulesets for use by Oracle Business Rules, XSLT files for Oracle Service Bus and Oracle Mediator, XSD XML schema files for Oracle BPEL Process Manager, WSDL files, and metadata files for Complex Event Processing. </a:t>
            </a:r>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21</a:t>
            </a:fld>
            <a:endParaRPr lang="en-US"/>
          </a:p>
        </p:txBody>
      </p:sp>
    </p:spTree>
    <p:extLst>
      <p:ext uri="{BB962C8B-B14F-4D97-AF65-F5344CB8AC3E}">
        <p14:creationId xmlns:p14="http://schemas.microsoft.com/office/powerpoint/2010/main" val="3096368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WSM Policy Manager provides the infrastructure for enforcing global security and auditing policies in the Service Infrastructure. By securing various endpoints and setting and propagating identity, it secures applications. Oracle WSM Policy Manager provides a standard mechanism for signing messages, performing encryption, performing authentication, and providing role-based access control</a:t>
            </a:r>
          </a:p>
          <a:p>
            <a:endParaRPr lang="en-US" dirty="0" smtClean="0"/>
          </a:p>
          <a:p>
            <a:r>
              <a:rPr lang="en-US" dirty="0" smtClean="0"/>
              <a:t>In addition, Oracle WSM Policy Manager collects monitoring statistics with information about the quality, uptime, and security threats and displays them in a Web dashboard. As a result, Oracle WSM Policy Manager provides better control and visibility over Web services.</a:t>
            </a:r>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22</a:t>
            </a:fld>
            <a:endParaRPr lang="en-US"/>
          </a:p>
        </p:txBody>
      </p:sp>
    </p:spTree>
    <p:extLst>
      <p:ext uri="{BB962C8B-B14F-4D97-AF65-F5344CB8AC3E}">
        <p14:creationId xmlns:p14="http://schemas.microsoft.com/office/powerpoint/2010/main" val="2227354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Oracle BPEL Process Manager provides the standard for assembling a set of discrete services into an end-to-end process flow, radically reducing the cost and complexity of process integration initiatives. Oracle BPEL Process Manager enables you to orchestrate synchronous and asynchronous services into end-to-end BPEL process flows.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You integrate BPEL processes with external services (known as partner links). You also integrate technology adapters and services, such as human tasks, transformations, notifications, and business rules within the process. </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23</a:t>
            </a:fld>
            <a:endParaRPr lang="en-US"/>
          </a:p>
        </p:txBody>
      </p:sp>
    </p:spTree>
    <p:extLst>
      <p:ext uri="{BB962C8B-B14F-4D97-AF65-F5344CB8AC3E}">
        <p14:creationId xmlns:p14="http://schemas.microsoft.com/office/powerpoint/2010/main" val="30762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SOA Suite provides support for the spring framework functionality of the WebLogic Service Component Architecture (SCA) of Oracle WebLogic Server. Spring is a popular application framework that enables developers to quickly and easily create high quality applications for deployment into high-end application servers</a:t>
            </a:r>
          </a:p>
          <a:p>
            <a:endParaRPr lang="en-US" dirty="0" smtClean="0"/>
          </a:p>
          <a:p>
            <a:r>
              <a:rPr lang="en-US" dirty="0" smtClean="0"/>
              <a:t>You can use the spring framework to create Java applications using plain old Java objects (POJOs) and expose components as SCA services and references. In SCA terms, a WebLogic spring framework SCA application is a collection of POJOs plus a spring SCA context file that wires the classes together with SCA services and references.</a:t>
            </a:r>
          </a:p>
          <a:p>
            <a:endParaRPr lang="en-US" dirty="0" smtClean="0"/>
          </a:p>
          <a:p>
            <a:r>
              <a:rPr lang="en-US" dirty="0" smtClean="0"/>
              <a:t>Oracle SOA Suite provides a spring context service component that enables you to use Java interfaces instead of WSDL files in SOA composite applications. You can also integrate components that use Java interfaces with components that use WSDL files in the same SOA composite application. For example, you can have a spring context service component invoke an Oracle BPEL Process Manager service component or an Oracle Mediator service component invoke a spring context service component or Enterprise JavaBean. </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25</a:t>
            </a:fld>
            <a:endParaRPr lang="en-US"/>
          </a:p>
        </p:txBody>
      </p:sp>
    </p:spTree>
    <p:extLst>
      <p:ext uri="{BB962C8B-B14F-4D97-AF65-F5344CB8AC3E}">
        <p14:creationId xmlns:p14="http://schemas.microsoft.com/office/powerpoint/2010/main" val="221401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end-to-end business processes require human interactions with the process. For example, humans may be needed for approvals, exception management, or performing activities required to advance the business process</a:t>
            </a:r>
          </a:p>
          <a:p>
            <a:endParaRPr lang="en-US" dirty="0" smtClean="0"/>
          </a:p>
          <a:p>
            <a:r>
              <a:rPr lang="en-US" dirty="0" smtClean="0"/>
              <a:t>Oracle</a:t>
            </a:r>
            <a:r>
              <a:rPr lang="en-US" baseline="0" dirty="0" smtClean="0"/>
              <a:t> SOA Suite provides H</a:t>
            </a:r>
            <a:r>
              <a:rPr lang="en-US" dirty="0" smtClean="0"/>
              <a:t>uman workflow component</a:t>
            </a:r>
            <a:r>
              <a:rPr lang="en-US" baseline="0" dirty="0" smtClean="0"/>
              <a:t> for this purpose</a:t>
            </a:r>
          </a:p>
          <a:p>
            <a:endParaRPr lang="en-US" baseline="0" dirty="0" smtClean="0"/>
          </a:p>
          <a:p>
            <a:r>
              <a:rPr lang="en-US" baseline="0" dirty="0" smtClean="0"/>
              <a:t>Using Human Workflow component</a:t>
            </a:r>
            <a:r>
              <a:rPr lang="en-GB" baseline="0" dirty="0" smtClean="0"/>
              <a:t> we can</a:t>
            </a:r>
          </a:p>
          <a:p>
            <a:endParaRPr lang="en-IN" baseline="0" dirty="0" smtClean="0"/>
          </a:p>
          <a:p>
            <a:pPr marL="228600" indent="-228600">
              <a:buAutoNum type="arabicParenR"/>
            </a:pPr>
            <a:r>
              <a:rPr lang="en-US" dirty="0" smtClean="0"/>
              <a:t>Perform Human interactions with processes, including assignment and routing of tasks to the correct users or groups.</a:t>
            </a:r>
          </a:p>
          <a:p>
            <a:pPr marL="228600" indent="-228600">
              <a:buAutoNum type="arabicParenR"/>
            </a:pPr>
            <a:r>
              <a:rPr lang="en-US" dirty="0" smtClean="0"/>
              <a:t>Presentation of tasks to end users through a variety of mechanisms, including a worklist application (Oracle BPM Worklist).</a:t>
            </a:r>
          </a:p>
          <a:p>
            <a:pPr marL="228600" indent="-228600">
              <a:buAutoNum type="arabicParenR"/>
            </a:pPr>
            <a:r>
              <a:rPr lang="en-US" dirty="0" smtClean="0"/>
              <a:t>Organization, filtering, prioritization, and other features required for end users to perform their tasks.</a:t>
            </a:r>
          </a:p>
          <a:p>
            <a:pPr marL="228600" indent="-228600">
              <a:buAutoNum type="arabicParenR"/>
            </a:pPr>
            <a:r>
              <a:rPr lang="en-US" dirty="0" smtClean="0"/>
              <a:t>Reports, reassignments</a:t>
            </a:r>
            <a:r>
              <a:rPr lang="en-US" baseline="0" dirty="0" smtClean="0"/>
              <a:t> </a:t>
            </a:r>
            <a:r>
              <a:rPr lang="en-US" dirty="0" smtClean="0"/>
              <a:t>features required by supervisors and business owners to manage the performance of tasks.</a:t>
            </a:r>
          </a:p>
          <a:p>
            <a:pPr marL="228600" indent="-228600">
              <a:buAutoNum type="arabicParenR"/>
            </a:pPr>
            <a:endParaRPr lang="en-US" baseline="0" dirty="0" smtClean="0"/>
          </a:p>
          <a:p>
            <a:pPr marL="228600" indent="-228600">
              <a:buAutoNum type="arabicParenR"/>
            </a:pPr>
            <a:r>
              <a:rPr lang="en-US" baseline="0" dirty="0" smtClean="0"/>
              <a:t>You  can see that</a:t>
            </a:r>
          </a:p>
          <a:p>
            <a:pPr marL="228600" indent="-228600">
              <a:buAutoNum type="arabicParenR"/>
            </a:pPr>
            <a:endParaRPr lang="en-US" baseline="0" dirty="0" smtClean="0"/>
          </a:p>
          <a:p>
            <a:r>
              <a:rPr lang="en-US" dirty="0" smtClean="0"/>
              <a:t>A BPEL process invokes a human task activity when it needs a human to perform a task. </a:t>
            </a:r>
          </a:p>
          <a:p>
            <a:r>
              <a:rPr lang="en-US" dirty="0" smtClean="0"/>
              <a:t>A human task activity creates a task in the human task service component.</a:t>
            </a:r>
          </a:p>
          <a:p>
            <a:r>
              <a:rPr lang="en-US" dirty="0" smtClean="0"/>
              <a:t>The human task service component uses workflow services to perform a variety of operations in the life cycle of a task, such as querying tasks for a user, retrieving metadata information related to a task, </a:t>
            </a:r>
          </a:p>
          <a:p>
            <a:r>
              <a:rPr lang="en-US" dirty="0" smtClean="0"/>
              <a:t>The human task service component presents tasks to users through a variety of channels, such as Oracle BPM Worklist, email, portals, or custom applications. Oracle BPM Worklist, a role-based application that supports the concept of supervisors and process owners, and provides functionality for finding, organizing, managing, and performing tasks.</a:t>
            </a:r>
          </a:p>
          <a:p>
            <a:pPr marL="228600" indent="-228600">
              <a:buAutoNum type="arabicParenR"/>
            </a:pPr>
            <a:endParaRPr lang="en-US" baseline="0" dirty="0" smtClean="0"/>
          </a:p>
        </p:txBody>
      </p:sp>
      <p:sp>
        <p:nvSpPr>
          <p:cNvPr id="4" name="Slide Number Placeholder 3"/>
          <p:cNvSpPr>
            <a:spLocks noGrp="1"/>
          </p:cNvSpPr>
          <p:nvPr>
            <p:ph type="sldNum" sz="quarter" idx="10"/>
          </p:nvPr>
        </p:nvSpPr>
        <p:spPr/>
        <p:txBody>
          <a:bodyPr/>
          <a:lstStyle/>
          <a:p>
            <a:fld id="{2E94368A-6EBD-4E39-A7AC-A06C7B307EDE}" type="slidenum">
              <a:rPr lang="en-US" smtClean="0"/>
              <a:t>26</a:t>
            </a:fld>
            <a:endParaRPr lang="en-US"/>
          </a:p>
        </p:txBody>
      </p:sp>
    </p:spTree>
    <p:extLst>
      <p:ext uri="{BB962C8B-B14F-4D97-AF65-F5344CB8AC3E}">
        <p14:creationId xmlns:p14="http://schemas.microsoft.com/office/powerpoint/2010/main" val="142348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cs typeface="Arial" panose="020B0604020202020204" pitchFamily="34" charset="0"/>
              </a:rPr>
              <a:t>The unfortunate reality in most companies is that they are faced with a sprawling, fragmented, highly </a:t>
            </a:r>
            <a:r>
              <a:rPr lang="en-US" altLang="en-US" dirty="0" err="1" smtClean="0">
                <a:cs typeface="Arial" panose="020B0604020202020204" pitchFamily="34" charset="0"/>
              </a:rPr>
              <a:t>siloed</a:t>
            </a:r>
            <a:r>
              <a:rPr lang="en-US" altLang="en-US" dirty="0" smtClean="0">
                <a:cs typeface="Arial" panose="020B0604020202020204" pitchFamily="34" charset="0"/>
              </a:rPr>
              <a:t> IT infrastructure. Equally, the reality of global competition imposes a requirement for a much more flexible, agile IT service function. </a:t>
            </a:r>
          </a:p>
          <a:p>
            <a:pPr eaLnBrk="1" hangingPunct="1"/>
            <a:endParaRPr lang="en-US" altLang="en-US" dirty="0" smtClean="0">
              <a:cs typeface="Arial" panose="020B0604020202020204" pitchFamily="34" charset="0"/>
            </a:endParaRPr>
          </a:p>
          <a:p>
            <a:pPr eaLnBrk="1" hangingPunct="1"/>
            <a:r>
              <a:rPr lang="en-US" altLang="en-US" dirty="0" smtClean="0">
                <a:cs typeface="Arial" panose="020B0604020202020204" pitchFamily="34" charset="0"/>
              </a:rPr>
              <a:t>So, what can CIOs and IT managers do to bridge the disconnect between business demands and IT’s ability to deliver? </a:t>
            </a:r>
          </a:p>
          <a:p>
            <a:pPr eaLnBrk="1" hangingPunct="1"/>
            <a:r>
              <a:rPr lang="en-US" altLang="en-US" dirty="0" smtClean="0">
                <a:cs typeface="Arial" panose="020B0604020202020204" pitchFamily="34" charset="0"/>
              </a:rPr>
              <a:t>First is the recognition that we can’t simply rip-and-replace existing systems. Which leads to the realization that we must simply get much smarter about how we manage our IT infrastructure. As the brunt of the IT budget (80%+) is spent on maintenance, we have to find an approach that allows us to get more out of these maintenance dollars.</a:t>
            </a:r>
          </a:p>
          <a:p>
            <a:endParaRPr lang="en-US" dirty="0"/>
          </a:p>
        </p:txBody>
      </p:sp>
      <p:sp>
        <p:nvSpPr>
          <p:cNvPr id="4" name="Slide Number Placeholder 3"/>
          <p:cNvSpPr>
            <a:spLocks noGrp="1"/>
          </p:cNvSpPr>
          <p:nvPr>
            <p:ph type="sldNum" sz="quarter" idx="10"/>
          </p:nvPr>
        </p:nvSpPr>
        <p:spPr/>
        <p:txBody>
          <a:bodyPr/>
          <a:lstStyle/>
          <a:p>
            <a:fld id="{2E94368A-6EBD-4E39-A7AC-A06C7B307EDE}" type="slidenum">
              <a:rPr lang="en-US" smtClean="0"/>
              <a:t>8</a:t>
            </a:fld>
            <a:endParaRPr lang="en-US"/>
          </a:p>
        </p:txBody>
      </p:sp>
    </p:spTree>
    <p:extLst>
      <p:ext uri="{BB962C8B-B14F-4D97-AF65-F5344CB8AC3E}">
        <p14:creationId xmlns:p14="http://schemas.microsoft.com/office/powerpoint/2010/main" val="2931616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Business Rules, initiated by a BPEL process service component, enable dynamic decisions at runtime allowing you to automate policies, constraints, computations, and reasoning while separating rule logic from underlying application code. In addition, the human task and mediator service components can make use of rules for dynamic routing. A mediator service component can use a business rule for routing messages, and a human task can use a business rule for routing assignments. The Oracle Metadata Repository (MDS) stores the rulesets for Oracle Business Rules.</a:t>
            </a:r>
          </a:p>
          <a:p>
            <a:endParaRPr lang="en-US" dirty="0" smtClean="0"/>
          </a:p>
          <a:p>
            <a:r>
              <a:rPr lang="en-US" dirty="0" smtClean="0"/>
              <a:t>Oracle Business Rules provide more agile rule maintenance and empowers business analysts with the ability to modify rule logic without programmer assistance and without interrupting business processes.</a:t>
            </a:r>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27</a:t>
            </a:fld>
            <a:endParaRPr lang="en-US"/>
          </a:p>
        </p:txBody>
      </p:sp>
    </p:spTree>
    <p:extLst>
      <p:ext uri="{BB962C8B-B14F-4D97-AF65-F5344CB8AC3E}">
        <p14:creationId xmlns:p14="http://schemas.microsoft.com/office/powerpoint/2010/main" val="3931845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Business Activity Monitoring (Oracle BAM) is a complete solution for building real-time operational dashboards and monitoring and alerting applications over the Web.</a:t>
            </a:r>
          </a:p>
          <a:p>
            <a:endParaRPr lang="en-US" dirty="0" smtClean="0"/>
          </a:p>
          <a:p>
            <a:r>
              <a:rPr lang="en-US" dirty="0" smtClean="0"/>
              <a:t>Using this technology, business user gain the ability to build interactive, real-time dashboards and proactive alerts to monitor their business services and processes</a:t>
            </a:r>
          </a:p>
          <a:p>
            <a:endParaRPr lang="en-US" dirty="0" smtClean="0"/>
          </a:p>
          <a:p>
            <a:r>
              <a:rPr lang="en-US" dirty="0" smtClean="0"/>
              <a:t>It enables business operation workers and managers to:</a:t>
            </a:r>
          </a:p>
          <a:p>
            <a:r>
              <a:rPr lang="en-US" dirty="0" smtClean="0"/>
              <a:t> </a:t>
            </a:r>
          </a:p>
          <a:p>
            <a:r>
              <a:rPr lang="en-US" dirty="0" smtClean="0"/>
              <a:t>1)Monitor business processes and services in real-time</a:t>
            </a:r>
          </a:p>
          <a:p>
            <a:r>
              <a:rPr lang="en-US" dirty="0" smtClean="0"/>
              <a:t>2)Analyze events as they occur by correlating events, identifying trends as they emerge, and alerting users to bottlenecks, exceptions, and solutions to business problems</a:t>
            </a:r>
          </a:p>
          <a:p>
            <a:r>
              <a:rPr lang="en-US" dirty="0" smtClean="0"/>
              <a:t>3)Act on current conditions with event-driven alerts, real-time dashboards, BPEL processes, and Web services integration, 4)Enabling quick changes or corrective action to business processes </a:t>
            </a:r>
          </a:p>
          <a:p>
            <a:endParaRPr lang="en-US" dirty="0" smtClean="0"/>
          </a:p>
          <a:p>
            <a:r>
              <a:rPr lang="en-US" dirty="0" smtClean="0"/>
              <a:t>The graphic depicts the Oracle Business Activity Monitoring active data architecture for dynamically moving real-time data to end users through every step of the process. It shows various mechanisms to feed data into Oracle BAM. Oracle BAM processes incoming data and analyzes events. Oracle BAM Web Applications, including Active Viewer, Active Studio, Architect, Administrator, enable users to build Oracle BAM schema, dashboards, and alerts. BAM Data Control enables developers to create ADF pages with active data content. Oracle BAM and its applications then provide output to users. </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28</a:t>
            </a:fld>
            <a:endParaRPr lang="en-US"/>
          </a:p>
        </p:txBody>
      </p:sp>
    </p:spTree>
    <p:extLst>
      <p:ext uri="{BB962C8B-B14F-4D97-AF65-F5344CB8AC3E}">
        <p14:creationId xmlns:p14="http://schemas.microsoft.com/office/powerpoint/2010/main" val="3012716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User Messaging Service provides a common service responsible for sending out messages from applications to devices. It also routes incoming messages from devices to applications. </a:t>
            </a:r>
          </a:p>
          <a:p>
            <a:endParaRPr lang="en-US" dirty="0" smtClean="0"/>
          </a:p>
          <a:p>
            <a:r>
              <a:rPr lang="en-US" dirty="0" smtClean="0"/>
              <a:t>You can easily send outgoing notifications from a BPEL process flow or invoke outgoing and incoming messages for tasks assigned to users from a human task.</a:t>
            </a:r>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29</a:t>
            </a:fld>
            <a:endParaRPr lang="en-US"/>
          </a:p>
        </p:txBody>
      </p:sp>
    </p:spTree>
    <p:extLst>
      <p:ext uri="{BB962C8B-B14F-4D97-AF65-F5344CB8AC3E}">
        <p14:creationId xmlns:p14="http://schemas.microsoft.com/office/powerpoint/2010/main" val="3547453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 look at the diagram to understand a mechanism to throw a fault from a service composite, identify the fault type and then take necessary action.</a:t>
            </a:r>
          </a:p>
          <a:p>
            <a:endParaRPr lang="en-US" dirty="0" smtClean="0"/>
          </a:p>
          <a:p>
            <a:r>
              <a:rPr lang="en-US" dirty="0" smtClean="0"/>
              <a:t>Coming to Fault Handling in a composite there are primarily two types of faults</a:t>
            </a:r>
          </a:p>
          <a:p>
            <a:r>
              <a:rPr lang="en-US" b="1" dirty="0" smtClean="0"/>
              <a:t>Business faults</a:t>
            </a:r>
            <a:r>
              <a:rPr lang="en-US" dirty="0" smtClean="0"/>
              <a:t> – Occurs when application executes THROW activity or an invoke receives fault as response. Fault name is specified by the BPEL process service component. This fault is caught by the fault handler using Fault name and fault variable.</a:t>
            </a:r>
          </a:p>
          <a:p>
            <a:r>
              <a:rPr lang="en-US" b="1" dirty="0" smtClean="0"/>
              <a:t>Runtime faults</a:t>
            </a:r>
            <a:r>
              <a:rPr lang="en-US" dirty="0" smtClean="0"/>
              <a:t> – Thrown by system. Most of these faults are provided out of the box. These faults are associated with </a:t>
            </a:r>
            <a:r>
              <a:rPr lang="en-US" dirty="0" err="1" smtClean="0"/>
              <a:t>RunTimeFaultMessage</a:t>
            </a:r>
            <a:r>
              <a:rPr lang="en-US" dirty="0" smtClean="0"/>
              <a:t> and are included in </a:t>
            </a:r>
            <a:r>
              <a:rPr lang="en-US" dirty="0" smtClean="0">
                <a:hlinkClick r:id="rId3"/>
              </a:rPr>
              <a:t>http://schemas.oracle.com/bpel/extension</a:t>
            </a:r>
            <a:r>
              <a:rPr lang="en-US" dirty="0" smtClean="0"/>
              <a:t> namespace.</a:t>
            </a:r>
          </a:p>
          <a:p>
            <a:endParaRPr lang="en-IN" dirty="0" smtClean="0"/>
          </a:p>
          <a:p>
            <a:r>
              <a:rPr lang="en-US" dirty="0" smtClean="0"/>
              <a:t>Oracle SOA Suite gives us an option of configuring fault and fault actions using policies. This means that we can create policies in response to a specific type of exception. Policies are defined in a file that by default is called </a:t>
            </a:r>
            <a:r>
              <a:rPr lang="en-US" b="1" dirty="0" smtClean="0"/>
              <a:t>fault-policies.xml</a:t>
            </a:r>
          </a:p>
          <a:p>
            <a:endParaRPr lang="en-US" b="1" dirty="0" smtClean="0"/>
          </a:p>
          <a:p>
            <a:r>
              <a:rPr lang="en-US" dirty="0" smtClean="0"/>
              <a:t>Policies for fault handling consist of two main elements:</a:t>
            </a:r>
          </a:p>
          <a:p>
            <a:r>
              <a:rPr lang="en-US" dirty="0" smtClean="0"/>
              <a:t>The </a:t>
            </a:r>
            <a:r>
              <a:rPr lang="en-US" b="1" dirty="0" smtClean="0"/>
              <a:t>fault condition</a:t>
            </a:r>
            <a:r>
              <a:rPr lang="en-US" dirty="0" smtClean="0"/>
              <a:t> that activates the policy block—we specify what type of fault(s) the policy is relevant for. We can then apply even more finer grained policy and actions based on error codes, error messages etc.</a:t>
            </a:r>
          </a:p>
          <a:p>
            <a:r>
              <a:rPr lang="en-US" dirty="0" smtClean="0"/>
              <a:t>The </a:t>
            </a:r>
            <a:r>
              <a:rPr lang="en-US" b="1" dirty="0" smtClean="0"/>
              <a:t>action(s)</a:t>
            </a:r>
            <a:r>
              <a:rPr lang="en-US" dirty="0" smtClean="0"/>
              <a:t> that should be performed when the condition is satisfied. An action for an fault may be to retry it for a certain number of time at a specified interval, or to mark it in recovery for human intervention, use a custom Java code or simply to throw the fault back. If the fault is </a:t>
            </a:r>
            <a:r>
              <a:rPr lang="en-US" dirty="0" err="1" smtClean="0"/>
              <a:t>rethrown</a:t>
            </a:r>
            <a:r>
              <a:rPr lang="en-US" dirty="0" smtClean="0"/>
              <a:t> then if we have specified any explicit </a:t>
            </a:r>
            <a:r>
              <a:rPr lang="en-US" b="1" dirty="0" smtClean="0"/>
              <a:t>‘catch’</a:t>
            </a:r>
            <a:r>
              <a:rPr lang="en-US" dirty="0" smtClean="0"/>
              <a:t> block in our BPEL process that will be executed.</a:t>
            </a:r>
          </a:p>
          <a:p>
            <a:endParaRPr lang="en-US" dirty="0" smtClean="0"/>
          </a:p>
          <a:p>
            <a:r>
              <a:rPr lang="en-US" dirty="0" smtClean="0"/>
              <a:t>It should also be noted that fault policies need to be explicitly associated with composites, components, or references. This is done in a </a:t>
            </a:r>
            <a:r>
              <a:rPr lang="en-US" b="1" dirty="0" smtClean="0"/>
              <a:t>fault-bindings.xml</a:t>
            </a:r>
            <a:r>
              <a:rPr lang="en-US" dirty="0" smtClean="0"/>
              <a:t> file. Fault bindings link the composite, specific components in the composite, or specific references in the components on the one hand to one of the fault policies on the other.</a:t>
            </a:r>
          </a:p>
          <a:p>
            <a:endParaRPr lang="en-US" dirty="0" smtClean="0"/>
          </a:p>
          <a:p>
            <a:r>
              <a:rPr lang="en-GB" dirty="0" smtClean="0"/>
              <a:t>we have to add two properties in the composite.xml to let the composite know about them</a:t>
            </a:r>
          </a:p>
          <a:p>
            <a:r>
              <a:rPr lang="en-GB" dirty="0" smtClean="0"/>
              <a:t>&lt;property name=”</a:t>
            </a:r>
            <a:r>
              <a:rPr lang="en-GB" dirty="0" err="1" smtClean="0"/>
              <a:t>oracle.composite.faultPolicyFile</a:t>
            </a:r>
            <a:r>
              <a:rPr lang="en-GB" dirty="0" smtClean="0"/>
              <a:t>”&gt;fault-policies.xml&gt;&lt;/property&gt;</a:t>
            </a:r>
            <a:br>
              <a:rPr lang="en-GB" dirty="0" smtClean="0"/>
            </a:br>
            <a:r>
              <a:rPr lang="en-GB" dirty="0" smtClean="0"/>
              <a:t>&lt;property name=”</a:t>
            </a:r>
            <a:r>
              <a:rPr lang="en-GB" dirty="0" err="1" smtClean="0"/>
              <a:t>oracle.composite.faultBindingFile</a:t>
            </a:r>
            <a:r>
              <a:rPr lang="en-GB" dirty="0" smtClean="0"/>
              <a:t>”&gt;fault-bindings.xml&gt;&lt;/property&gt;</a:t>
            </a:r>
          </a:p>
          <a:p>
            <a:endParaRPr lang="en-IN" dirty="0" smtClean="0"/>
          </a:p>
          <a:p>
            <a:r>
              <a:rPr lang="en-GB" dirty="0" smtClean="0"/>
              <a:t>We can use different names and locations for the fault policies and fault bindings files, by setting the properties </a:t>
            </a:r>
            <a:r>
              <a:rPr lang="en-GB" b="1" dirty="0" err="1" smtClean="0"/>
              <a:t>oracle.composite.faultPolicyFile</a:t>
            </a:r>
            <a:r>
              <a:rPr lang="en-GB" dirty="0" smtClean="0"/>
              <a:t> and </a:t>
            </a:r>
            <a:r>
              <a:rPr lang="en-GB" b="1" dirty="0" err="1" smtClean="0"/>
              <a:t>oracle.composite.faultBindingFile</a:t>
            </a:r>
            <a:r>
              <a:rPr lang="en-GB" dirty="0" smtClean="0"/>
              <a:t> in the </a:t>
            </a:r>
            <a:r>
              <a:rPr lang="en-GB" b="1" dirty="0" smtClean="0"/>
              <a:t>composite.xml</a:t>
            </a:r>
            <a:r>
              <a:rPr lang="en-GB" dirty="0" smtClean="0"/>
              <a:t> to configure these custom files.</a:t>
            </a:r>
          </a:p>
          <a:p>
            <a:r>
              <a:rPr lang="en-GB" dirty="0" smtClean="0"/>
              <a:t>For example we can refer to these files even from the MDS.</a:t>
            </a:r>
          </a:p>
          <a:p>
            <a:r>
              <a:rPr lang="en-GB" dirty="0" smtClean="0"/>
              <a:t>&lt;property name=”</a:t>
            </a:r>
            <a:r>
              <a:rPr lang="en-GB" dirty="0" err="1" smtClean="0"/>
              <a:t>oracle.composite.faultPolicyFile</a:t>
            </a:r>
            <a:r>
              <a:rPr lang="en-GB" dirty="0" smtClean="0"/>
              <a:t>”&gt;oramds://apps/policy/fault-policies.xml&gt;&lt;/property&gt;</a:t>
            </a:r>
            <a:br>
              <a:rPr lang="en-GB" dirty="0" smtClean="0"/>
            </a:br>
            <a:r>
              <a:rPr lang="en-GB" dirty="0" smtClean="0"/>
              <a:t>&lt;property name=”</a:t>
            </a:r>
            <a:r>
              <a:rPr lang="en-GB" dirty="0" err="1" smtClean="0"/>
              <a:t>oracle.composite.faultBindingFile</a:t>
            </a:r>
            <a:r>
              <a:rPr lang="en-GB" dirty="0" smtClean="0"/>
              <a:t>”&gt;oramds://apps/policy/fault-bindings.xml&gt;&lt;/property&gt;</a:t>
            </a:r>
            <a:endParaRPr lang="en-US" dirty="0" smtClean="0"/>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32</a:t>
            </a:fld>
            <a:endParaRPr lang="en-US"/>
          </a:p>
        </p:txBody>
      </p:sp>
    </p:spTree>
    <p:extLst>
      <p:ext uri="{BB962C8B-B14F-4D97-AF65-F5344CB8AC3E}">
        <p14:creationId xmlns:p14="http://schemas.microsoft.com/office/powerpoint/2010/main" val="2825241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304223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2171521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xfrm>
            <a:off x="382588" y="687388"/>
            <a:ext cx="6094412" cy="3429000"/>
          </a:xfrm>
          <a:noFill/>
          <a:ln>
            <a:solidFill>
              <a:srgbClr val="000000"/>
            </a:solidFill>
            <a:miter lim="800000"/>
            <a:headEnd/>
            <a:tailEnd/>
          </a:ln>
        </p:spPr>
      </p:sp>
      <p:sp>
        <p:nvSpPr>
          <p:cNvPr id="29901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dirty="0" smtClean="0"/>
              <a:t>In SOA 12</a:t>
            </a:r>
            <a:r>
              <a:rPr lang="en-US" b="1" i="1" dirty="0" smtClean="0"/>
              <a:t>c</a:t>
            </a:r>
            <a:r>
              <a:rPr lang="en-US" b="1" dirty="0" smtClean="0"/>
              <a:t>, we have the capability to create templates from SOA composites, from service components and from scope activities in the BPEL process itself. </a:t>
            </a:r>
          </a:p>
          <a:p>
            <a:endParaRPr lang="en-US" b="1" dirty="0" smtClean="0"/>
          </a:p>
          <a:p>
            <a:r>
              <a:rPr lang="en-US" dirty="0" smtClean="0"/>
              <a:t>A SOA project template would be, for example, a SOA composite with adapters or potentially other SOA components like mediators, BPEL, human tasks, business rules, or both inbound and outbound adapters. </a:t>
            </a:r>
          </a:p>
          <a:p>
            <a:r>
              <a:rPr lang="en-US" dirty="0" smtClean="0"/>
              <a:t>All of those configurations can be saved as a template into the design time metadata store and then re-used. </a:t>
            </a:r>
          </a:p>
          <a:p>
            <a:r>
              <a:rPr lang="en-US" b="1" dirty="0" smtClean="0"/>
              <a:t>This allows us to then create new SOA composites based on the template and then make changes as needed.  </a:t>
            </a:r>
            <a:r>
              <a:rPr lang="en-US" dirty="0" smtClean="0"/>
              <a:t> </a:t>
            </a:r>
          </a:p>
          <a:p>
            <a:endParaRPr lang="en-US" dirty="0" smtClean="0"/>
          </a:p>
          <a:p>
            <a:r>
              <a:rPr lang="en-US" dirty="0" smtClean="0"/>
              <a:t>We can do the same with the individual service components. </a:t>
            </a:r>
          </a:p>
          <a:p>
            <a:r>
              <a:rPr lang="en-US" dirty="0" smtClean="0"/>
              <a:t>For example, you can re-use the SOA mediator or BPEL process you have created and configured and make them into a template that can be re-used in the same or other service composites. </a:t>
            </a:r>
            <a:br>
              <a:rPr lang="en-US" dirty="0" smtClean="0"/>
            </a:br>
            <a:r>
              <a:rPr lang="en-US" dirty="0" smtClean="0"/>
              <a:t/>
            </a:r>
            <a:br>
              <a:rPr lang="en-US" dirty="0" smtClean="0"/>
            </a:br>
            <a:r>
              <a:rPr lang="en-US" dirty="0" smtClean="0"/>
              <a:t>We can also do the same with a scope activity in a BPEL process. If you have a BPEL process and a scope activity with various activities like assigns, invokes, receives, local variables, catch handling and compensation, you can bundle these together into a template other developers can use to create SOA BPEL processes</a:t>
            </a:r>
          </a:p>
          <a:p>
            <a:endParaRPr lang="en-US" dirty="0" smtClean="0"/>
          </a:p>
          <a:p>
            <a:r>
              <a:rPr lang="en-US" b="1" dirty="0" smtClean="0"/>
              <a:t>Using templates makes it very easy to standardize and re-use quality designs across different developers, different teams and different composites.</a:t>
            </a:r>
          </a:p>
          <a:p>
            <a:endParaRPr lang="en-US" b="1" dirty="0" smtClean="0"/>
          </a:p>
          <a:p>
            <a:r>
              <a:rPr lang="en-US" dirty="0" smtClean="0"/>
              <a:t>Templates are copies, not references, so changes to the templates after they have been used will not affect composites, components or scope activities that have been created using these templates. </a:t>
            </a:r>
          </a:p>
          <a:p>
            <a:r>
              <a:rPr lang="en-US" dirty="0" smtClean="0"/>
              <a:t>Also, in the current version of SOA Suite, these templates cannot be edited and versioned. We would need to save new versions with a different template name.</a:t>
            </a:r>
          </a:p>
        </p:txBody>
      </p:sp>
      <p:sp>
        <p:nvSpPr>
          <p:cNvPr id="53252" name="Slide Number Placeholder 3"/>
          <p:cNvSpPr>
            <a:spLocks noGrp="1"/>
          </p:cNvSpPr>
          <p:nvPr>
            <p:ph type="sldNum" sz="quarter" idx="5"/>
          </p:nvPr>
        </p:nvSpPr>
        <p:spPr/>
        <p:txBody>
          <a:bodyPr/>
          <a:lstStyle/>
          <a:p>
            <a:pPr>
              <a:defRPr/>
            </a:pPr>
            <a:fld id="{AC98C150-16FC-476C-B36C-1FDA7213F675}" type="slidenum">
              <a:rPr lang="en-US">
                <a:solidFill>
                  <a:srgbClr val="000000"/>
                </a:solidFill>
                <a:latin typeface="Times" pitchFamily="18" charset="0"/>
              </a:rPr>
              <a:pPr>
                <a:defRPr/>
              </a:pPr>
              <a:t>36</a:t>
            </a:fld>
            <a:endParaRPr lang="en-US" dirty="0">
              <a:solidFill>
                <a:srgbClr val="000000"/>
              </a:solidFill>
              <a:latin typeface="Times" pitchFamily="18" charset="0"/>
            </a:endParaRPr>
          </a:p>
        </p:txBody>
      </p:sp>
    </p:spTree>
    <p:extLst>
      <p:ext uri="{BB962C8B-B14F-4D97-AF65-F5344CB8AC3E}">
        <p14:creationId xmlns:p14="http://schemas.microsoft.com/office/powerpoint/2010/main" val="2664352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xfrm>
            <a:off x="382588" y="687388"/>
            <a:ext cx="6094412" cy="3429000"/>
          </a:xfrm>
          <a:noFill/>
          <a:ln>
            <a:solidFill>
              <a:srgbClr val="000000"/>
            </a:solidFill>
            <a:miter lim="800000"/>
            <a:headEnd/>
            <a:tailEnd/>
          </a:ln>
        </p:spPr>
      </p:sp>
      <p:sp>
        <p:nvSpPr>
          <p:cNvPr id="300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53252" name="Slide Number Placeholder 3"/>
          <p:cNvSpPr>
            <a:spLocks noGrp="1"/>
          </p:cNvSpPr>
          <p:nvPr>
            <p:ph type="sldNum" sz="quarter" idx="5"/>
          </p:nvPr>
        </p:nvSpPr>
        <p:spPr/>
        <p:txBody>
          <a:bodyPr/>
          <a:lstStyle/>
          <a:p>
            <a:pPr>
              <a:defRPr/>
            </a:pPr>
            <a:fld id="{980B5CC2-36A5-4A82-9F65-43ED10DFB511}" type="slidenum">
              <a:rPr lang="en-US">
                <a:solidFill>
                  <a:srgbClr val="000000"/>
                </a:solidFill>
                <a:latin typeface="Times" pitchFamily="18" charset="0"/>
              </a:rPr>
              <a:pPr>
                <a:defRPr/>
              </a:pPr>
              <a:t>37</a:t>
            </a:fld>
            <a:endParaRPr lang="en-US" dirty="0">
              <a:solidFill>
                <a:srgbClr val="000000"/>
              </a:solidFill>
              <a:latin typeface="Times" pitchFamily="18" charset="0"/>
            </a:endParaRPr>
          </a:p>
        </p:txBody>
      </p:sp>
    </p:spTree>
    <p:extLst>
      <p:ext uri="{BB962C8B-B14F-4D97-AF65-F5344CB8AC3E}">
        <p14:creationId xmlns:p14="http://schemas.microsoft.com/office/powerpoint/2010/main" val="319884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xfrm>
            <a:off x="382588" y="687388"/>
            <a:ext cx="6094412" cy="3429000"/>
          </a:xfrm>
          <a:noFill/>
          <a:ln>
            <a:solidFill>
              <a:srgbClr val="000000"/>
            </a:solidFill>
            <a:miter lim="800000"/>
            <a:headEnd/>
            <a:tailEnd/>
          </a:ln>
        </p:spPr>
      </p:sp>
      <p:sp>
        <p:nvSpPr>
          <p:cNvPr id="3020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Oracle SOA 12c is bringing us a lot of new nice features and one that catches</a:t>
            </a:r>
            <a:r>
              <a:rPr lang="en-US" baseline="0" dirty="0" smtClean="0"/>
              <a:t> every ones </a:t>
            </a:r>
            <a:r>
              <a:rPr lang="en-US" dirty="0" smtClean="0"/>
              <a:t>attention is the </a:t>
            </a:r>
            <a:r>
              <a:rPr lang="en-US" dirty="0" err="1" smtClean="0"/>
              <a:t>SubProcess</a:t>
            </a:r>
            <a:r>
              <a:rPr lang="en-US" dirty="0" smtClean="0"/>
              <a:t> feature.</a:t>
            </a:r>
          </a:p>
          <a:p>
            <a:r>
              <a:rPr lang="en-US" dirty="0" smtClean="0"/>
              <a:t>The </a:t>
            </a:r>
            <a:r>
              <a:rPr lang="en-US" dirty="0" err="1" smtClean="0"/>
              <a:t>SubProcess</a:t>
            </a:r>
            <a:r>
              <a:rPr lang="en-US" dirty="0" smtClean="0"/>
              <a:t> eliminates the need for writing the same code more than once on the same process </a:t>
            </a:r>
          </a:p>
          <a:p>
            <a:endParaRPr lang="en-US" dirty="0" smtClean="0"/>
          </a:p>
          <a:p>
            <a:r>
              <a:rPr lang="en-US" dirty="0" smtClean="0"/>
              <a:t>BPEL </a:t>
            </a:r>
            <a:r>
              <a:rPr lang="en-US" dirty="0" err="1" smtClean="0"/>
              <a:t>subprocesses</a:t>
            </a:r>
            <a:r>
              <a:rPr lang="en-US" dirty="0" smtClean="0"/>
              <a:t> come in two flavors – </a:t>
            </a:r>
            <a:r>
              <a:rPr lang="en-US" b="1" dirty="0" smtClean="0"/>
              <a:t>standalone, and inline</a:t>
            </a:r>
            <a:r>
              <a:rPr lang="en-US" dirty="0" smtClean="0"/>
              <a:t>.</a:t>
            </a:r>
          </a:p>
          <a:p>
            <a:r>
              <a:rPr lang="en-US" dirty="0" smtClean="0"/>
              <a:t>About the </a:t>
            </a:r>
            <a:r>
              <a:rPr lang="en-US" b="1" dirty="0" smtClean="0"/>
              <a:t>standalone </a:t>
            </a:r>
            <a:r>
              <a:rPr lang="en-US" b="1" dirty="0" err="1" smtClean="0"/>
              <a:t>subprocess</a:t>
            </a:r>
            <a:r>
              <a:rPr lang="en-US" dirty="0" smtClean="0"/>
              <a:t>:</a:t>
            </a:r>
          </a:p>
          <a:p>
            <a:r>
              <a:rPr lang="en-US" dirty="0" smtClean="0"/>
              <a:t>• This is a fragment of a BPEL process, which includes a number of activities that will be re-used across a number of other BPEL processes.</a:t>
            </a:r>
          </a:p>
          <a:p>
            <a:r>
              <a:rPr lang="en-US" dirty="0" smtClean="0"/>
              <a:t>• The standalone </a:t>
            </a:r>
            <a:r>
              <a:rPr lang="en-US" dirty="0" err="1" smtClean="0"/>
              <a:t>subprocess</a:t>
            </a:r>
            <a:r>
              <a:rPr lang="en-US" dirty="0" smtClean="0"/>
              <a:t> doesn’t have an interface and can only be called from another BPEL process, but it can have partner links.</a:t>
            </a:r>
          </a:p>
          <a:p>
            <a:r>
              <a:rPr lang="en-US" dirty="0" smtClean="0"/>
              <a:t>• In the composite view, the wire to a </a:t>
            </a:r>
            <a:r>
              <a:rPr lang="en-US" dirty="0" err="1" smtClean="0"/>
              <a:t>subprocess</a:t>
            </a:r>
            <a:r>
              <a:rPr lang="en-US" dirty="0" smtClean="0"/>
              <a:t> is shown as dotted line to indicate that this is not a wire between actual components.</a:t>
            </a:r>
          </a:p>
          <a:p>
            <a:r>
              <a:rPr lang="en-US" dirty="0" smtClean="0"/>
              <a:t>• We introduced a new “call” activity in BPEL to be able to invoke a </a:t>
            </a:r>
            <a:r>
              <a:rPr lang="en-US" dirty="0" err="1" smtClean="0"/>
              <a:t>subprocess</a:t>
            </a:r>
            <a:r>
              <a:rPr lang="en-US" dirty="0" smtClean="0"/>
              <a:t>.</a:t>
            </a:r>
          </a:p>
          <a:p>
            <a:r>
              <a:rPr lang="en-US" dirty="0" smtClean="0"/>
              <a:t>• Standalone </a:t>
            </a:r>
            <a:r>
              <a:rPr lang="en-US" dirty="0" err="1" smtClean="0"/>
              <a:t>subprocesses</a:t>
            </a:r>
            <a:r>
              <a:rPr lang="en-US" dirty="0" smtClean="0"/>
              <a:t> are visible in the component palette.</a:t>
            </a:r>
          </a:p>
          <a:p>
            <a:endParaRPr lang="en-US" dirty="0" smtClean="0"/>
          </a:p>
          <a:p>
            <a:endParaRPr lang="en-US" dirty="0" smtClean="0"/>
          </a:p>
          <a:p>
            <a:r>
              <a:rPr lang="en-US" b="1" dirty="0" smtClean="0"/>
              <a:t>So</a:t>
            </a:r>
            <a:r>
              <a:rPr lang="en-US" b="1" baseline="0" dirty="0" smtClean="0"/>
              <a:t> </a:t>
            </a:r>
            <a:r>
              <a:rPr lang="en-US" b="1" baseline="0" dirty="0" err="1" smtClean="0"/>
              <a:t>he</a:t>
            </a:r>
            <a:r>
              <a:rPr lang="en-US" b="1" dirty="0" err="1" smtClean="0"/>
              <a:t>e</a:t>
            </a:r>
            <a:r>
              <a:rPr lang="en-US" b="1" dirty="0" smtClean="0"/>
              <a:t> benefits of </a:t>
            </a:r>
            <a:r>
              <a:rPr lang="en-US" b="1" dirty="0" err="1" smtClean="0"/>
              <a:t>Subprocess</a:t>
            </a:r>
            <a:r>
              <a:rPr lang="en-US" b="1" dirty="0" smtClean="0"/>
              <a:t>:</a:t>
            </a:r>
            <a:r>
              <a:rPr lang="en-US" dirty="0" smtClean="0"/>
              <a:t/>
            </a:r>
            <a:br>
              <a:rPr lang="en-US" dirty="0" smtClean="0"/>
            </a:br>
            <a:endParaRPr lang="en-US" dirty="0" smtClean="0"/>
          </a:p>
          <a:p>
            <a:r>
              <a:rPr lang="en-US" b="1" dirty="0" smtClean="0"/>
              <a:t>Reusability of BPEL code</a:t>
            </a:r>
            <a:r>
              <a:rPr lang="en-US" dirty="0" smtClean="0"/>
              <a:t>. Now don't have to write same code multiple times, just create </a:t>
            </a:r>
            <a:r>
              <a:rPr lang="en-US" dirty="0" err="1" smtClean="0"/>
              <a:t>subprocess</a:t>
            </a:r>
            <a:r>
              <a:rPr lang="en-US" dirty="0" smtClean="0"/>
              <a:t> and call that </a:t>
            </a:r>
            <a:r>
              <a:rPr lang="en-US" dirty="0" err="1" smtClean="0"/>
              <a:t>subprocess</a:t>
            </a:r>
            <a:r>
              <a:rPr lang="en-US" dirty="0" smtClean="0"/>
              <a:t> where ever you want.</a:t>
            </a:r>
          </a:p>
          <a:p>
            <a:endParaRPr lang="en-US" dirty="0" smtClean="0"/>
          </a:p>
          <a:p>
            <a:r>
              <a:rPr lang="en-US" dirty="0" smtClean="0"/>
              <a:t>You don't have to change the logic at multiple times, just change in the sub process i.e. at one place only.</a:t>
            </a:r>
          </a:p>
          <a:p>
            <a:endParaRPr lang="en-US" dirty="0" smtClean="0"/>
          </a:p>
          <a:p>
            <a:r>
              <a:rPr lang="en-US" dirty="0" smtClean="0"/>
              <a:t>Code looks more modularized and easy to understand by any other stakeholder.</a:t>
            </a:r>
          </a:p>
          <a:p>
            <a:endParaRPr lang="en-US" dirty="0" smtClean="0"/>
          </a:p>
          <a:p>
            <a:endParaRPr lang="en-US" dirty="0" smtClean="0"/>
          </a:p>
          <a:p>
            <a:r>
              <a:rPr lang="en-US" dirty="0" smtClean="0"/>
              <a:t>About the </a:t>
            </a:r>
            <a:r>
              <a:rPr lang="en-US" b="1" dirty="0" smtClean="0"/>
              <a:t>inline </a:t>
            </a:r>
            <a:r>
              <a:rPr lang="en-US" b="1" dirty="0" err="1" smtClean="0"/>
              <a:t>subprocess</a:t>
            </a:r>
            <a:r>
              <a:rPr lang="en-US" dirty="0" smtClean="0"/>
              <a:t>:</a:t>
            </a:r>
          </a:p>
          <a:p>
            <a:r>
              <a:rPr lang="en-US" dirty="0" smtClean="0"/>
              <a:t>• For groups of activities that are re-used within just one BPEL process, you can use an inline </a:t>
            </a:r>
            <a:r>
              <a:rPr lang="en-US" dirty="0" err="1" smtClean="0"/>
              <a:t>subprocess</a:t>
            </a:r>
            <a:r>
              <a:rPr lang="en-US" dirty="0" smtClean="0"/>
              <a:t>.</a:t>
            </a:r>
          </a:p>
          <a:p>
            <a:r>
              <a:rPr lang="en-US" dirty="0" smtClean="0"/>
              <a:t>• It’s part of the parent BPEL process code and not visible in the composite view.</a:t>
            </a:r>
          </a:p>
          <a:p>
            <a:r>
              <a:rPr lang="en-US" dirty="0" smtClean="0"/>
              <a:t>• We also use a call activity for this.</a:t>
            </a:r>
          </a:p>
          <a:p>
            <a:r>
              <a:rPr lang="en-US" dirty="0" smtClean="0"/>
              <a:t>• You can either define parameters to be set or use the process parameters.</a:t>
            </a:r>
          </a:p>
          <a:p>
            <a:r>
              <a:rPr lang="en-US" dirty="0" smtClean="0"/>
              <a:t>• The inline </a:t>
            </a:r>
            <a:r>
              <a:rPr lang="en-US" dirty="0" err="1" smtClean="0"/>
              <a:t>subprocess</a:t>
            </a:r>
            <a:r>
              <a:rPr lang="en-US" dirty="0" smtClean="0"/>
              <a:t> is visible in the BPEL palette.</a:t>
            </a:r>
          </a:p>
          <a:p>
            <a:r>
              <a:rPr lang="en-US" dirty="0" smtClean="0"/>
              <a:t>• Activities must be in a scope in order to be converted into a </a:t>
            </a:r>
            <a:r>
              <a:rPr lang="en-US" dirty="0" err="1" smtClean="0"/>
              <a:t>subprocess</a:t>
            </a:r>
            <a:endParaRPr lang="en-US" dirty="0" smtClean="0"/>
          </a:p>
          <a:p>
            <a:r>
              <a:rPr lang="en-US" dirty="0" smtClean="0"/>
              <a:t>• At run-time, the </a:t>
            </a:r>
            <a:r>
              <a:rPr lang="en-US" dirty="0" err="1" smtClean="0"/>
              <a:t>subprocess</a:t>
            </a:r>
            <a:r>
              <a:rPr lang="en-US" dirty="0" smtClean="0"/>
              <a:t> code is re-entrant and re-usable – only one copy is stored in memory, even if it is called multiple times.</a:t>
            </a:r>
          </a:p>
        </p:txBody>
      </p:sp>
      <p:sp>
        <p:nvSpPr>
          <p:cNvPr id="53252" name="Slide Number Placeholder 3"/>
          <p:cNvSpPr>
            <a:spLocks noGrp="1"/>
          </p:cNvSpPr>
          <p:nvPr>
            <p:ph type="sldNum" sz="quarter" idx="5"/>
          </p:nvPr>
        </p:nvSpPr>
        <p:spPr/>
        <p:txBody>
          <a:bodyPr/>
          <a:lstStyle/>
          <a:p>
            <a:pPr>
              <a:defRPr/>
            </a:pPr>
            <a:fld id="{C84A23D8-9E7E-4977-BBC7-679084B3D1D9}" type="slidenum">
              <a:rPr lang="en-US">
                <a:solidFill>
                  <a:srgbClr val="000000"/>
                </a:solidFill>
                <a:latin typeface="Times" pitchFamily="18" charset="0"/>
              </a:rPr>
              <a:pPr>
                <a:defRPr/>
              </a:pPr>
              <a:t>38</a:t>
            </a:fld>
            <a:endParaRPr lang="en-US" dirty="0">
              <a:solidFill>
                <a:srgbClr val="000000"/>
              </a:solidFill>
              <a:latin typeface="Times" pitchFamily="18" charset="0"/>
            </a:endParaRPr>
          </a:p>
        </p:txBody>
      </p:sp>
    </p:spTree>
    <p:extLst>
      <p:ext uri="{BB962C8B-B14F-4D97-AF65-F5344CB8AC3E}">
        <p14:creationId xmlns:p14="http://schemas.microsoft.com/office/powerpoint/2010/main" val="938762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2588" y="685800"/>
            <a:ext cx="6094412" cy="3429000"/>
          </a:xfrm>
          <a:ln/>
        </p:spPr>
      </p:sp>
      <p:sp>
        <p:nvSpPr>
          <p:cNvPr id="30723" name="Notes Placeholder 2"/>
          <p:cNvSpPr>
            <a:spLocks noGrp="1"/>
          </p:cNvSpPr>
          <p:nvPr>
            <p:ph type="body" idx="1"/>
          </p:nvPr>
        </p:nvSpPr>
        <p:spPr>
          <a:noFill/>
          <a:ln/>
        </p:spPr>
        <p:txBody>
          <a:bodyPr/>
          <a:lstStyle/>
          <a:p>
            <a:r>
              <a:rPr lang="en-US" sz="1200" kern="1200" baseline="0" dirty="0" smtClean="0">
                <a:solidFill>
                  <a:schemeClr val="tx1"/>
                </a:solidFill>
                <a:latin typeface="+mn-lt"/>
                <a:ea typeface="+mn-ea"/>
                <a:cs typeface="+mn-cs"/>
              </a:rPr>
              <a:t>In SOA Suite 12, we have the ability to set </a:t>
            </a:r>
            <a:r>
              <a:rPr lang="en-US" sz="1200" b="1" kern="1200" baseline="0" dirty="0" smtClean="0">
                <a:solidFill>
                  <a:schemeClr val="tx1"/>
                </a:solidFill>
                <a:latin typeface="+mn-lt"/>
                <a:ea typeface="+mn-ea"/>
                <a:cs typeface="+mn-cs"/>
              </a:rPr>
              <a:t>breakpoints </a:t>
            </a:r>
            <a:r>
              <a:rPr lang="en-US" sz="120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composite Editor, BPEL process and Service Bus pipeline.</a:t>
            </a:r>
          </a:p>
          <a:p>
            <a:r>
              <a:rPr lang="en-US" sz="1200" kern="1200" baseline="0" dirty="0" smtClean="0">
                <a:solidFill>
                  <a:schemeClr val="tx1"/>
                </a:solidFill>
                <a:latin typeface="+mn-lt"/>
                <a:ea typeface="+mn-ea"/>
                <a:cs typeface="+mn-cs"/>
              </a:rPr>
              <a:t>You’re able to </a:t>
            </a:r>
            <a:r>
              <a:rPr lang="en-US" sz="1200" b="1" kern="1200" baseline="0" dirty="0" smtClean="0">
                <a:solidFill>
                  <a:schemeClr val="tx1"/>
                </a:solidFill>
                <a:latin typeface="+mn-lt"/>
                <a:ea typeface="+mn-ea"/>
                <a:cs typeface="+mn-cs"/>
              </a:rPr>
              <a:t>stop </a:t>
            </a:r>
            <a:r>
              <a:rPr lang="en-US" sz="1200" kern="1200" baseline="0" dirty="0" smtClean="0">
                <a:solidFill>
                  <a:schemeClr val="tx1"/>
                </a:solidFill>
                <a:latin typeface="+mn-lt"/>
                <a:ea typeface="+mn-ea"/>
                <a:cs typeface="+mn-cs"/>
              </a:rPr>
              <a:t>at breakpoints, </a:t>
            </a:r>
            <a:r>
              <a:rPr lang="en-US" sz="1200" b="1" kern="1200" baseline="0" dirty="0" smtClean="0">
                <a:solidFill>
                  <a:schemeClr val="tx1"/>
                </a:solidFill>
                <a:latin typeface="+mn-lt"/>
                <a:ea typeface="+mn-ea"/>
                <a:cs typeface="+mn-cs"/>
              </a:rPr>
              <a:t>look </a:t>
            </a:r>
            <a:r>
              <a:rPr lang="en-US" sz="1200" kern="1200" baseline="0" dirty="0" smtClean="0">
                <a:solidFill>
                  <a:schemeClr val="tx1"/>
                </a:solidFill>
                <a:latin typeface="+mn-lt"/>
                <a:ea typeface="+mn-ea"/>
                <a:cs typeface="+mn-cs"/>
              </a:rPr>
              <a:t>at the </a:t>
            </a:r>
            <a:r>
              <a:rPr lang="en-US" sz="1200" b="1" kern="1200" baseline="0" dirty="0" smtClean="0">
                <a:solidFill>
                  <a:schemeClr val="tx1"/>
                </a:solidFill>
                <a:latin typeface="+mn-lt"/>
                <a:ea typeface="+mn-ea"/>
                <a:cs typeface="+mn-cs"/>
              </a:rPr>
              <a:t>data,  step into, step out </a:t>
            </a:r>
            <a:r>
              <a:rPr lang="en-US" sz="1200" kern="1200" baseline="0" dirty="0" smtClean="0">
                <a:solidFill>
                  <a:schemeClr val="tx1"/>
                </a:solidFill>
                <a:latin typeface="+mn-lt"/>
                <a:ea typeface="+mn-ea"/>
                <a:cs typeface="+mn-cs"/>
              </a:rPr>
              <a:t>and so on.</a:t>
            </a:r>
          </a:p>
          <a:p>
            <a:r>
              <a:rPr lang="en-US" sz="1200" kern="1200" baseline="0" dirty="0" smtClean="0">
                <a:solidFill>
                  <a:schemeClr val="tx1"/>
                </a:solidFill>
                <a:latin typeface="+mn-lt"/>
                <a:ea typeface="+mn-ea"/>
                <a:cs typeface="+mn-cs"/>
              </a:rPr>
              <a:t>In a BPEL process, you’re also able to </a:t>
            </a:r>
            <a:r>
              <a:rPr lang="en-US" sz="1200" b="1" kern="1200" baseline="0" dirty="0" smtClean="0">
                <a:solidFill>
                  <a:schemeClr val="tx1"/>
                </a:solidFill>
                <a:latin typeface="+mn-lt"/>
                <a:ea typeface="+mn-ea"/>
                <a:cs typeface="+mn-cs"/>
              </a:rPr>
              <a:t>change the value of a variable </a:t>
            </a:r>
            <a:r>
              <a:rPr lang="en-US" sz="1200" kern="1200" baseline="0" dirty="0" smtClean="0">
                <a:solidFill>
                  <a:schemeClr val="tx1"/>
                </a:solidFill>
                <a:latin typeface="+mn-lt"/>
                <a:ea typeface="+mn-ea"/>
                <a:cs typeface="+mn-cs"/>
              </a:rPr>
              <a:t>while debugging.</a:t>
            </a:r>
          </a:p>
          <a:p>
            <a:r>
              <a:rPr lang="en-US" sz="1200" kern="1200" baseline="0" dirty="0" smtClean="0">
                <a:solidFill>
                  <a:schemeClr val="tx1"/>
                </a:solidFill>
                <a:latin typeface="+mn-lt"/>
                <a:ea typeface="+mn-ea"/>
                <a:cs typeface="+mn-cs"/>
              </a:rPr>
              <a:t>Set breakpoints in the composite by right clicking on an interface and </a:t>
            </a:r>
            <a:r>
              <a:rPr lang="en-US" sz="1200" b="1" kern="1200" baseline="0" dirty="0" smtClean="0">
                <a:solidFill>
                  <a:schemeClr val="tx1"/>
                </a:solidFill>
                <a:latin typeface="+mn-lt"/>
                <a:ea typeface="+mn-ea"/>
                <a:cs typeface="+mn-cs"/>
              </a:rPr>
              <a:t>create a Request or Reply Breakpoint </a:t>
            </a:r>
            <a:r>
              <a:rPr lang="en-US" sz="1200" kern="1200" baseline="0" dirty="0" smtClean="0">
                <a:solidFill>
                  <a:schemeClr val="tx1"/>
                </a:solidFill>
                <a:latin typeface="+mn-lt"/>
                <a:ea typeface="+mn-ea"/>
                <a:cs typeface="+mn-cs"/>
              </a:rPr>
              <a:t>or both.</a:t>
            </a:r>
            <a:endParaRPr lang="en-US" dirty="0" smtClean="0">
              <a:latin typeface="Arial" charset="0"/>
            </a:endParaRPr>
          </a:p>
        </p:txBody>
      </p:sp>
      <p:sp>
        <p:nvSpPr>
          <p:cNvPr id="73732" name="Slide Number Placeholder 3"/>
          <p:cNvSpPr>
            <a:spLocks noGrp="1"/>
          </p:cNvSpPr>
          <p:nvPr>
            <p:ph type="sldNum" sz="quarter" idx="5"/>
          </p:nvPr>
        </p:nvSpPr>
        <p:spPr/>
        <p:txBody>
          <a:bodyPr/>
          <a:lstStyle/>
          <a:p>
            <a:pPr>
              <a:defRPr/>
            </a:pPr>
            <a:fld id="{A9D24BE3-34F4-4EB1-8EDC-3E4172451535}" type="slidenum">
              <a:rPr lang="en-US">
                <a:solidFill>
                  <a:srgbClr val="000000"/>
                </a:solidFill>
                <a:latin typeface="Times"/>
                <a:ea typeface="MS PGothic" pitchFamily="34" charset="-128"/>
              </a:rPr>
              <a:pPr>
                <a:defRPr/>
              </a:pPr>
              <a:t>39</a:t>
            </a:fld>
            <a:endParaRPr lang="en-US">
              <a:solidFill>
                <a:srgbClr val="000000"/>
              </a:solidFill>
              <a:latin typeface="Times"/>
              <a:ea typeface="MS PGothic" pitchFamily="34" charset="-128"/>
            </a:endParaRPr>
          </a:p>
        </p:txBody>
      </p:sp>
    </p:spTree>
    <p:extLst>
      <p:ext uri="{BB962C8B-B14F-4D97-AF65-F5344CB8AC3E}">
        <p14:creationId xmlns:p14="http://schemas.microsoft.com/office/powerpoint/2010/main" val="234033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Oracle Fusion Middleware is a collection of standards-based software products that spans a range of tools and services from J2EE and developer tools, to integration services, business intelligence, collaboration, and content management. Oracle Fusion Middleware offers complete support for development, deployment, and management. </a:t>
            </a:r>
          </a:p>
          <a:p>
            <a:endParaRPr lang="en-US" dirty="0" smtClean="0"/>
          </a:p>
          <a:p>
            <a:r>
              <a:rPr lang="en-US" dirty="0" smtClean="0"/>
              <a:t>Oracle SOA Suite is an essential middleware layer of Oracle Fusion Middleware. It provides a complete set of service infrastructure components for designing, deploying, and managing composite applications. Oracle SOA Suite enables services to be created, managed, and orchestrated into composite applications and business processes. Composites enable you to easily assemble multiple technology components into one SOA composite application. Oracle SOA Suite plugs into heterogeneous IT infrastructures and enables enterprises to incrementally adopt SOA</a:t>
            </a:r>
            <a:endParaRPr lang="en-US" altLang="en-US" dirty="0" smtClean="0"/>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Arial" panose="020B0604020202020204" pitchFamily="34" charset="0"/>
              </a:defRPr>
            </a:lvl1pPr>
            <a:lvl2pPr marL="742950" indent="-285750" defTabSz="966788" eaLnBrk="0" hangingPunct="0">
              <a:defRPr sz="2000" b="1">
                <a:solidFill>
                  <a:schemeClr val="tx1"/>
                </a:solidFill>
                <a:latin typeface="Arial" panose="020B0604020202020204" pitchFamily="34" charset="0"/>
              </a:defRPr>
            </a:lvl2pPr>
            <a:lvl3pPr marL="1143000" indent="-228600" defTabSz="966788" eaLnBrk="0" hangingPunct="0">
              <a:defRPr sz="2000" b="1">
                <a:solidFill>
                  <a:schemeClr val="tx1"/>
                </a:solidFill>
                <a:latin typeface="Arial" panose="020B0604020202020204" pitchFamily="34" charset="0"/>
              </a:defRPr>
            </a:lvl3pPr>
            <a:lvl4pPr marL="1600200" indent="-228600" defTabSz="966788" eaLnBrk="0" hangingPunct="0">
              <a:defRPr sz="2000" b="1">
                <a:solidFill>
                  <a:schemeClr val="tx1"/>
                </a:solidFill>
                <a:latin typeface="Arial" panose="020B0604020202020204" pitchFamily="34" charset="0"/>
              </a:defRPr>
            </a:lvl4pPr>
            <a:lvl5pPr marL="2057400" indent="-228600" defTabSz="966788" eaLnBrk="0" hangingPunct="0">
              <a:defRPr sz="2000" b="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b="1">
                <a:solidFill>
                  <a:schemeClr val="tx1"/>
                </a:solidFill>
                <a:latin typeface="Arial" panose="020B0604020202020204" pitchFamily="34" charset="0"/>
              </a:defRPr>
            </a:lvl9pPr>
          </a:lstStyle>
          <a:p>
            <a:fld id="{BF590972-95F0-441E-91B6-DD2C47D4B105}" type="slidenum">
              <a:rPr lang="en-US" altLang="en-US" sz="1300" b="0">
                <a:latin typeface="Times" panose="02020603050405020304" pitchFamily="18" charset="0"/>
              </a:rPr>
              <a:pPr/>
              <a:t>9</a:t>
            </a:fld>
            <a:endParaRPr lang="en-US" altLang="en-US" sz="1300" b="0">
              <a:latin typeface="Times" panose="02020603050405020304" pitchFamily="18" charset="0"/>
            </a:endParaRPr>
          </a:p>
        </p:txBody>
      </p:sp>
    </p:spTree>
    <p:extLst>
      <p:ext uri="{BB962C8B-B14F-4D97-AF65-F5344CB8AC3E}">
        <p14:creationId xmlns:p14="http://schemas.microsoft.com/office/powerpoint/2010/main" val="322226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2588" y="685800"/>
            <a:ext cx="6094412" cy="3429000"/>
          </a:xfrm>
          <a:ln/>
        </p:spPr>
      </p:sp>
      <p:sp>
        <p:nvSpPr>
          <p:cNvPr id="30723" name="Notes Placeholder 2"/>
          <p:cNvSpPr>
            <a:spLocks noGrp="1"/>
          </p:cNvSpPr>
          <p:nvPr>
            <p:ph type="body" idx="1"/>
          </p:nvPr>
        </p:nvSpPr>
        <p:spPr>
          <a:noFill/>
          <a:ln/>
        </p:spPr>
        <p:txBody>
          <a:bodyPr/>
          <a:lstStyle/>
          <a:p>
            <a:pPr>
              <a:spcBef>
                <a:spcPct val="0"/>
              </a:spcBef>
            </a:pPr>
            <a:r>
              <a:rPr lang="en-US" sz="1200" dirty="0" smtClean="0"/>
              <a:t>12c SOA Tester:</a:t>
            </a:r>
          </a:p>
          <a:p>
            <a:pPr>
              <a:spcBef>
                <a:spcPct val="0"/>
              </a:spcBef>
            </a:pPr>
            <a:endParaRPr lang="en-US" sz="1200" dirty="0" smtClean="0"/>
          </a:p>
          <a:p>
            <a:pPr>
              <a:spcBef>
                <a:spcPct val="0"/>
              </a:spcBef>
            </a:pPr>
            <a:r>
              <a:rPr lang="en-US" sz="1200" dirty="0" smtClean="0"/>
              <a:t>Develop &amp; test without switching to EM</a:t>
            </a:r>
          </a:p>
          <a:p>
            <a:pPr>
              <a:spcBef>
                <a:spcPct val="0"/>
              </a:spcBef>
            </a:pPr>
            <a:r>
              <a:rPr lang="en-US" sz="1200" dirty="0" smtClean="0"/>
              <a:t>Auto generate input message or load from sample</a:t>
            </a:r>
          </a:p>
          <a:p>
            <a:pPr>
              <a:spcBef>
                <a:spcPct val="0"/>
              </a:spcBef>
            </a:pPr>
            <a:r>
              <a:rPr lang="en-US" sz="1200" dirty="0" smtClean="0"/>
              <a:t>Assert request, response, and fault messages</a:t>
            </a:r>
          </a:p>
          <a:p>
            <a:pPr>
              <a:spcBef>
                <a:spcPct val="0"/>
              </a:spcBef>
            </a:pPr>
            <a:r>
              <a:rPr lang="en-US" sz="1200" dirty="0" smtClean="0"/>
              <a:t>Emulate response &amp; fault messages</a:t>
            </a:r>
          </a:p>
          <a:p>
            <a:pPr>
              <a:spcBef>
                <a:spcPct val="0"/>
              </a:spcBef>
            </a:pPr>
            <a:r>
              <a:rPr lang="en-US" sz="1200" dirty="0" smtClean="0"/>
              <a:t>Delayed emulation</a:t>
            </a:r>
          </a:p>
          <a:p>
            <a:pPr>
              <a:spcBef>
                <a:spcPct val="0"/>
              </a:spcBef>
            </a:pPr>
            <a:r>
              <a:rPr lang="en-US" sz="1200" dirty="0" smtClean="0"/>
              <a:t>Accelerate execution using fast forwards</a:t>
            </a:r>
          </a:p>
          <a:p>
            <a:endParaRPr lang="en-US" dirty="0" smtClean="0">
              <a:latin typeface="Arial" charset="0"/>
            </a:endParaRPr>
          </a:p>
        </p:txBody>
      </p:sp>
      <p:sp>
        <p:nvSpPr>
          <p:cNvPr id="73732" name="Slide Number Placeholder 3"/>
          <p:cNvSpPr>
            <a:spLocks noGrp="1"/>
          </p:cNvSpPr>
          <p:nvPr>
            <p:ph type="sldNum" sz="quarter" idx="5"/>
          </p:nvPr>
        </p:nvSpPr>
        <p:spPr/>
        <p:txBody>
          <a:bodyPr/>
          <a:lstStyle/>
          <a:p>
            <a:pPr>
              <a:buClr>
                <a:srgbClr val="4F81BD"/>
              </a:buClr>
              <a:defRPr/>
            </a:pPr>
            <a:fld id="{A9D24BE3-34F4-4EB1-8EDC-3E4172451535}" type="slidenum">
              <a:rPr lang="en-US">
                <a:solidFill>
                  <a:srgbClr val="000000"/>
                </a:solidFill>
                <a:latin typeface="Times"/>
                <a:ea typeface="MS PGothic" pitchFamily="34" charset="-128"/>
              </a:rPr>
              <a:pPr>
                <a:buClr>
                  <a:srgbClr val="4F81BD"/>
                </a:buClr>
                <a:defRPr/>
              </a:pPr>
              <a:t>40</a:t>
            </a:fld>
            <a:endParaRPr lang="en-US" dirty="0">
              <a:solidFill>
                <a:srgbClr val="000000"/>
              </a:solidFill>
              <a:latin typeface="Times"/>
              <a:ea typeface="MS PGothic" pitchFamily="34" charset="-128"/>
            </a:endParaRPr>
          </a:p>
        </p:txBody>
      </p:sp>
    </p:spTree>
    <p:extLst>
      <p:ext uri="{BB962C8B-B14F-4D97-AF65-F5344CB8AC3E}">
        <p14:creationId xmlns:p14="http://schemas.microsoft.com/office/powerpoint/2010/main" val="797135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2588" y="685800"/>
            <a:ext cx="6094412" cy="3429000"/>
          </a:xfrm>
          <a:ln/>
        </p:spPr>
      </p:sp>
      <p:sp>
        <p:nvSpPr>
          <p:cNvPr id="30723" name="Notes Placeholder 2"/>
          <p:cNvSpPr>
            <a:spLocks noGrp="1"/>
          </p:cNvSpPr>
          <p:nvPr>
            <p:ph type="body" idx="1"/>
          </p:nvPr>
        </p:nvSpPr>
        <p:spPr>
          <a:noFill/>
          <a:ln/>
        </p:spPr>
        <p:txBody>
          <a:bodyPr/>
          <a:lstStyle/>
          <a:p>
            <a:endParaRPr lang="en-US" smtClean="0">
              <a:latin typeface="Arial" charset="0"/>
            </a:endParaRPr>
          </a:p>
        </p:txBody>
      </p:sp>
      <p:sp>
        <p:nvSpPr>
          <p:cNvPr id="73732" name="Slide Number Placeholder 3"/>
          <p:cNvSpPr>
            <a:spLocks noGrp="1"/>
          </p:cNvSpPr>
          <p:nvPr>
            <p:ph type="sldNum" sz="quarter" idx="5"/>
          </p:nvPr>
        </p:nvSpPr>
        <p:spPr/>
        <p:txBody>
          <a:bodyPr/>
          <a:lstStyle/>
          <a:p>
            <a:pPr>
              <a:buClr>
                <a:srgbClr val="4F81BD"/>
              </a:buClr>
              <a:defRPr/>
            </a:pPr>
            <a:fld id="{A9D24BE3-34F4-4EB1-8EDC-3E4172451535}" type="slidenum">
              <a:rPr lang="en-US">
                <a:solidFill>
                  <a:srgbClr val="000000"/>
                </a:solidFill>
                <a:latin typeface="Times"/>
                <a:ea typeface="MS PGothic" pitchFamily="34" charset="-128"/>
              </a:rPr>
              <a:pPr>
                <a:buClr>
                  <a:srgbClr val="4F81BD"/>
                </a:buClr>
                <a:defRPr/>
              </a:pPr>
              <a:t>41</a:t>
            </a:fld>
            <a:endParaRPr lang="en-US">
              <a:solidFill>
                <a:srgbClr val="000000"/>
              </a:solidFill>
              <a:latin typeface="Times"/>
              <a:ea typeface="MS PGothic" pitchFamily="34" charset="-128"/>
            </a:endParaRPr>
          </a:p>
        </p:txBody>
      </p:sp>
    </p:spTree>
    <p:extLst>
      <p:ext uri="{BB962C8B-B14F-4D97-AF65-F5344CB8AC3E}">
        <p14:creationId xmlns:p14="http://schemas.microsoft.com/office/powerpoint/2010/main" val="3438861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2588" y="685800"/>
            <a:ext cx="6094412" cy="3429000"/>
          </a:xfrm>
          <a:ln/>
        </p:spPr>
      </p:sp>
      <p:sp>
        <p:nvSpPr>
          <p:cNvPr id="30723" name="Notes Placeholder 2"/>
          <p:cNvSpPr>
            <a:spLocks noGrp="1"/>
          </p:cNvSpPr>
          <p:nvPr>
            <p:ph type="body" idx="1"/>
          </p:nvPr>
        </p:nvSpPr>
        <p:spPr>
          <a:noFill/>
          <a:ln/>
        </p:spPr>
        <p:txBody>
          <a:bodyPr/>
          <a:lstStyle/>
          <a:p>
            <a:endParaRPr lang="en-US" smtClean="0">
              <a:latin typeface="Arial" charset="0"/>
            </a:endParaRPr>
          </a:p>
        </p:txBody>
      </p:sp>
      <p:sp>
        <p:nvSpPr>
          <p:cNvPr id="73732" name="Slide Number Placeholder 3"/>
          <p:cNvSpPr>
            <a:spLocks noGrp="1"/>
          </p:cNvSpPr>
          <p:nvPr>
            <p:ph type="sldNum" sz="quarter" idx="5"/>
          </p:nvPr>
        </p:nvSpPr>
        <p:spPr/>
        <p:txBody>
          <a:bodyPr/>
          <a:lstStyle/>
          <a:p>
            <a:pPr>
              <a:buClr>
                <a:srgbClr val="4F81BD"/>
              </a:buClr>
              <a:defRPr/>
            </a:pPr>
            <a:fld id="{A9D24BE3-34F4-4EB1-8EDC-3E4172451535}" type="slidenum">
              <a:rPr lang="en-US">
                <a:solidFill>
                  <a:srgbClr val="000000"/>
                </a:solidFill>
                <a:latin typeface="Times"/>
                <a:ea typeface="MS PGothic" pitchFamily="34" charset="-128"/>
              </a:rPr>
              <a:pPr>
                <a:buClr>
                  <a:srgbClr val="4F81BD"/>
                </a:buClr>
                <a:defRPr/>
              </a:pPr>
              <a:t>42</a:t>
            </a:fld>
            <a:endParaRPr lang="en-US">
              <a:solidFill>
                <a:srgbClr val="000000"/>
              </a:solidFill>
              <a:latin typeface="Times"/>
              <a:ea typeface="MS PGothic" pitchFamily="34" charset="-128"/>
            </a:endParaRPr>
          </a:p>
        </p:txBody>
      </p:sp>
    </p:spTree>
    <p:extLst>
      <p:ext uri="{BB962C8B-B14F-4D97-AF65-F5344CB8AC3E}">
        <p14:creationId xmlns:p14="http://schemas.microsoft.com/office/powerpoint/2010/main" val="3195735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621453C4-ED1A-4985-80D4-15F568A22818}" type="slidenum">
              <a:rPr lang="en-US" smtClean="0"/>
              <a:pPr>
                <a:defRPr/>
              </a:pPr>
              <a:t>43</a:t>
            </a:fld>
            <a:endParaRPr lang="en-US" dirty="0"/>
          </a:p>
        </p:txBody>
      </p:sp>
    </p:spTree>
    <p:extLst>
      <p:ext uri="{BB962C8B-B14F-4D97-AF65-F5344CB8AC3E}">
        <p14:creationId xmlns:p14="http://schemas.microsoft.com/office/powerpoint/2010/main" val="3454040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23D401BE-CF01-468B-BAF3-4CD2DFC39B7E}" type="slidenum">
              <a:rPr lang="en-US" smtClean="0"/>
              <a:pPr>
                <a:defRPr/>
              </a:pPr>
              <a:t>44</a:t>
            </a:fld>
            <a:endParaRPr lang="en-US" dirty="0"/>
          </a:p>
        </p:txBody>
      </p:sp>
    </p:spTree>
    <p:extLst>
      <p:ext uri="{BB962C8B-B14F-4D97-AF65-F5344CB8AC3E}">
        <p14:creationId xmlns:p14="http://schemas.microsoft.com/office/powerpoint/2010/main" val="333178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45</a:t>
            </a:fld>
            <a:endParaRPr lang="en-US" dirty="0"/>
          </a:p>
        </p:txBody>
      </p:sp>
    </p:spTree>
    <p:extLst>
      <p:ext uri="{BB962C8B-B14F-4D97-AF65-F5344CB8AC3E}">
        <p14:creationId xmlns:p14="http://schemas.microsoft.com/office/powerpoint/2010/main" val="554014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46</a:t>
            </a:fld>
            <a:endParaRPr lang="en-US" dirty="0"/>
          </a:p>
        </p:txBody>
      </p:sp>
    </p:spTree>
    <p:extLst>
      <p:ext uri="{BB962C8B-B14F-4D97-AF65-F5344CB8AC3E}">
        <p14:creationId xmlns:p14="http://schemas.microsoft.com/office/powerpoint/2010/main" val="86267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026"/>
          <p:cNvSpPr>
            <a:spLocks noGrp="1" noRot="1" noChangeAspect="1" noChangeArrowheads="1" noTextEdit="1"/>
          </p:cNvSpPr>
          <p:nvPr>
            <p:ph type="sldImg"/>
          </p:nvPr>
        </p:nvSpPr>
        <p:spPr>
          <a:ln/>
        </p:spPr>
      </p:sp>
      <p:sp>
        <p:nvSpPr>
          <p:cNvPr id="18739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 </a:t>
            </a:r>
            <a:r>
              <a:rPr lang="en-US" b="1" dirty="0" smtClean="0"/>
              <a:t>service-oriented architecture</a:t>
            </a:r>
            <a:r>
              <a:rPr lang="en-US" dirty="0" smtClean="0"/>
              <a:t> (</a:t>
            </a:r>
            <a:r>
              <a:rPr lang="en-US" b="1" dirty="0" smtClean="0"/>
              <a:t>SOA</a:t>
            </a:r>
            <a:r>
              <a:rPr lang="en-US" dirty="0" smtClean="0"/>
              <a:t>) is a style of software design where services are provided to the other components by application components, through a communication protocol over a network. The basic principles of </a:t>
            </a:r>
            <a:r>
              <a:rPr lang="en-US" b="1" dirty="0" smtClean="0"/>
              <a:t>service oriented architecture</a:t>
            </a:r>
            <a:r>
              <a:rPr lang="en-US" dirty="0" smtClean="0"/>
              <a:t> are independent of vendors, products and technologies</a:t>
            </a:r>
          </a:p>
          <a:p>
            <a:endParaRPr lang="en-US"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Changing markets, increasing competitive pressures, and evolving customer needs are placing greater pressure on IT to deliver greater flexibility and speed. Today, every organization is faced with predicting change in a global business environment, to rapidly respond to competitors, and to best exploit organizational assets for growth. In response to these challenges, leading companies are adopting service-oriented architecture (SOA) to deliver on these requirements by overcoming the complexity of their application and IT environments.. SOA provides an enterprise architecture that supports building connected enterprise applications to provide solutions to business problems. SOA facilitates the development of enterprise applications as modular business web services that can be easily integrated and reused, creating a truly flexible, adaptable IT infrastructure. You can move and reconfigure pieces, turning your systems into the IT equivalent of Lego blocks.</a:t>
            </a:r>
          </a:p>
          <a:p>
            <a:endParaRPr lang="en-US" altLang="en-US" dirty="0" smtClean="0"/>
          </a:p>
        </p:txBody>
      </p:sp>
    </p:spTree>
    <p:extLst>
      <p:ext uri="{BB962C8B-B14F-4D97-AF65-F5344CB8AC3E}">
        <p14:creationId xmlns:p14="http://schemas.microsoft.com/office/powerpoint/2010/main" val="164160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Fusion Middleware is a collection of standards-based software products that spans a range of tools and services from J2EE and developer tools, to integration services, business intelligence, collaboration, and content management. Oracle Fusion Middleware offers complete support for development, deployment, and management. </a:t>
            </a:r>
          </a:p>
          <a:p>
            <a:endParaRPr lang="en-US" dirty="0" smtClean="0"/>
          </a:p>
          <a:p>
            <a:r>
              <a:rPr lang="en-US" dirty="0" smtClean="0"/>
              <a:t>Oracle SOA Suite is an essential middleware layer of Oracle Fusion Middleware. It provides a complete set of service infrastructure components for designing, deploying, and managing composite applications. Oracle SOA Suite enables services to be created, managed, and orchestrated into composite applications and business processes. Composites enable you to easily assemble multiple technology components into one SOA composite application. Oracle SOA Suite plugs into heterogeneous IT infrastructures and enables enterprises to incrementally adopt SOA.</a:t>
            </a:r>
          </a:p>
          <a:p>
            <a:endParaRPr lang="en-US" dirty="0" smtClean="0"/>
          </a:p>
          <a:p>
            <a:r>
              <a:rPr lang="en-US" dirty="0" smtClean="0"/>
              <a:t>Oracle SOA Suite puts a strong emphasis on standards and interoperability.</a:t>
            </a:r>
          </a:p>
          <a:p>
            <a:r>
              <a:rPr lang="en-US" dirty="0" smtClean="0"/>
              <a:t>What</a:t>
            </a:r>
            <a:r>
              <a:rPr lang="en-US" baseline="0" dirty="0" smtClean="0"/>
              <a:t> are those ? </a:t>
            </a:r>
            <a:endParaRPr lang="en-US" dirty="0" smtClean="0"/>
          </a:p>
          <a:p>
            <a:r>
              <a:rPr lang="en-US" b="1" dirty="0" smtClean="0"/>
              <a:t>Service Component Architecture (SCA) </a:t>
            </a:r>
            <a:r>
              <a:rPr lang="en-US" dirty="0" smtClean="0"/>
              <a:t>:- The Service Component Architecture (SCA) assembly model abstracts the implementation and allows assembly of components, with little implementation details. </a:t>
            </a:r>
          </a:p>
          <a:p>
            <a:r>
              <a:rPr lang="en-US" dirty="0" smtClean="0"/>
              <a:t>SCA enables you to represent business logic as reusable service components that can be easily integrated into any SCA-compliant application. The resulting application is known as a SOA composite application. The specification for the SCA standard is maintained by the Organization for the Advancement of Structured Information Standards (OASIS).</a:t>
            </a:r>
          </a:p>
          <a:p>
            <a:endParaRPr lang="en-US" dirty="0" smtClean="0"/>
          </a:p>
          <a:p>
            <a:r>
              <a:rPr lang="en-GB" b="1" dirty="0" smtClean="0"/>
              <a:t>Service Data Objects (SDO) </a:t>
            </a:r>
            <a:r>
              <a:rPr lang="en-GB" dirty="0" smtClean="0"/>
              <a:t>:- </a:t>
            </a:r>
            <a:r>
              <a:rPr lang="en-US" dirty="0" smtClean="0"/>
              <a:t>Service Data Objects (SDO) provide a data programming architecture. It provides a standardized view on data, and provides efficient transportation, as well as change capture, in form of a change summary. More specifically, it collects a data graph of related business objects, called </a:t>
            </a:r>
            <a:r>
              <a:rPr lang="en-US" dirty="0" err="1" smtClean="0"/>
              <a:t>DataObjects</a:t>
            </a:r>
            <a:r>
              <a:rPr lang="en-US" dirty="0" smtClean="0"/>
              <a:t>. This graph tracks the schema that describes the </a:t>
            </a:r>
            <a:r>
              <a:rPr lang="en-US" dirty="0" err="1" smtClean="0"/>
              <a:t>DataObjects</a:t>
            </a:r>
            <a:r>
              <a:rPr lang="en-US" dirty="0" smtClean="0"/>
              <a:t>. Knowledge is not required about how to access a particular back-end data source to use SDO in a SOA composite application. Consequently, you can use static or dynamic programming styles and obtain connected and disconnected access.</a:t>
            </a:r>
          </a:p>
          <a:p>
            <a:endParaRPr lang="en-US" dirty="0" smtClean="0"/>
          </a:p>
          <a:p>
            <a:r>
              <a:rPr lang="en-US" b="1" dirty="0" smtClean="0"/>
              <a:t>Business Process Execution Language (BPEL):- </a:t>
            </a:r>
            <a:r>
              <a:rPr lang="en-US" dirty="0" smtClean="0"/>
              <a:t>Business Process Execution Language (BPEL) provides enterprises with an industry standard for business process orchestration and execution. Using BPEL, you design a business process that integrates a series of discrete services into an end-to-end process flow. This integration reduces process cost and complexity..</a:t>
            </a:r>
          </a:p>
          <a:p>
            <a:endParaRPr lang="en-US" dirty="0" smtClean="0"/>
          </a:p>
          <a:p>
            <a:r>
              <a:rPr lang="en-GB" dirty="0" smtClean="0"/>
              <a:t>   </a:t>
            </a:r>
            <a:r>
              <a:rPr lang="en-US" b="1" dirty="0" smtClean="0"/>
              <a:t>XSL Transformations (XSLT) :-  </a:t>
            </a:r>
            <a:r>
              <a:rPr lang="en-US" dirty="0" smtClean="0"/>
              <a:t>processes XML documents and transforms document data from one XML schema to another.</a:t>
            </a:r>
          </a:p>
          <a:p>
            <a:endParaRPr lang="en-US" dirty="0" smtClean="0"/>
          </a:p>
          <a:p>
            <a:r>
              <a:rPr lang="en-US" b="1" dirty="0" smtClean="0"/>
              <a:t>Java Connector Architecture (JCA) </a:t>
            </a:r>
            <a:r>
              <a:rPr lang="en-US" dirty="0" smtClean="0"/>
              <a:t>:- Java Connector Architecture (JCA) provides a Java technology solution to the problem of connectivity between the many application servers in Enterprise Information Systems (EIS).</a:t>
            </a:r>
          </a:p>
          <a:p>
            <a:endParaRPr lang="en-US" dirty="0" smtClean="0"/>
          </a:p>
          <a:p>
            <a:r>
              <a:rPr lang="en-GB" b="1" dirty="0" smtClean="0"/>
              <a:t>Java Messaging Service (JMS):- </a:t>
            </a:r>
            <a:r>
              <a:rPr lang="en-US" dirty="0" smtClean="0"/>
              <a:t>Java Messaging Service (JMS) provides a messaging standard that allows application components based on the Java Enterprise Edition (JEE) to access business logic distributed among heterogeneous systems.</a:t>
            </a:r>
          </a:p>
          <a:p>
            <a:endParaRPr lang="en-US" dirty="0" smtClean="0"/>
          </a:p>
          <a:p>
            <a:r>
              <a:rPr lang="en-US" b="1" dirty="0" smtClean="0"/>
              <a:t>Web Service Description Language (WSDL):- </a:t>
            </a:r>
            <a:r>
              <a:rPr lang="en-US" dirty="0" smtClean="0"/>
              <a:t>Web Service Description Language (WSDL) file provides a standardized view on the capabilities of a service. Bindings provide the entry points into the composite at runtime.</a:t>
            </a:r>
          </a:p>
          <a:p>
            <a:endParaRPr lang="en-US" dirty="0" smtClean="0"/>
          </a:p>
          <a:p>
            <a:r>
              <a:rPr lang="en-GB" b="1" dirty="0" smtClean="0"/>
              <a:t>SOAP over HTTP (SOAP) </a:t>
            </a:r>
            <a:r>
              <a:rPr lang="en-GB" dirty="0" smtClean="0"/>
              <a:t>provides the default network protocol for message delivery.</a:t>
            </a:r>
            <a:endParaRPr lang="en-US" dirty="0" smtClean="0"/>
          </a:p>
          <a:p>
            <a:endParaRPr lang="en-US" dirty="0" smtClean="0"/>
          </a:p>
          <a:p>
            <a:endParaRPr lang="en-US" dirty="0" smtClean="0"/>
          </a:p>
          <a:p>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11</a:t>
            </a:fld>
            <a:endParaRPr lang="en-US"/>
          </a:p>
        </p:txBody>
      </p:sp>
    </p:spTree>
    <p:extLst>
      <p:ext uri="{BB962C8B-B14F-4D97-AF65-F5344CB8AC3E}">
        <p14:creationId xmlns:p14="http://schemas.microsoft.com/office/powerpoint/2010/main" val="17946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ea typeface="+mn-ea"/>
                <a:cs typeface="+mn-cs"/>
              </a:rPr>
              <a:t>Customers</a:t>
            </a:r>
            <a:r>
              <a:rPr lang="en-US" baseline="0" dirty="0" smtClean="0">
                <a:ea typeface="+mn-ea"/>
                <a:cs typeface="+mn-cs"/>
              </a:rPr>
              <a:t> who want to enable mobile have to do two things right. </a:t>
            </a:r>
            <a:r>
              <a:rPr lang="en-US" b="1" baseline="0" dirty="0" smtClean="0">
                <a:ea typeface="+mn-ea"/>
                <a:cs typeface="+mn-cs"/>
              </a:rPr>
              <a:t>First</a:t>
            </a:r>
            <a:r>
              <a:rPr lang="en-US" baseline="0" dirty="0" smtClean="0">
                <a:ea typeface="+mn-ea"/>
                <a:cs typeface="+mn-cs"/>
              </a:rPr>
              <a:t> they have to get their applications service enabled, this is exactly what Oracle has been doing for years with Oracle SOA Suite and we’ve done a great job to simplify the problem of service enabling business applications. </a:t>
            </a:r>
            <a:r>
              <a:rPr lang="en-US" b="1" baseline="0" dirty="0" smtClean="0">
                <a:ea typeface="+mn-ea"/>
                <a:cs typeface="+mn-cs"/>
              </a:rPr>
              <a:t>Secondly</a:t>
            </a:r>
            <a:r>
              <a:rPr lang="en-US" baseline="0" dirty="0" smtClean="0">
                <a:ea typeface="+mn-ea"/>
                <a:cs typeface="+mn-cs"/>
              </a:rPr>
              <a:t>, they need to mobile enable those services. These may require different standards and different levels of abstractions vs. simply tying these mobile apps directly to existing applications. In Oracle SOA 12c we’ve provided some important enhancements for this use-case to enable these back-end services tied to your business applications to be easily exposed via REST APIs and JSON standards to build mobile apps. This abstraction can also be leveraged as the same underlying infrastructure that ties together your existing on-premises or even your cloud applications. </a:t>
            </a:r>
          </a:p>
          <a:p>
            <a:pPr>
              <a:defRPr/>
            </a:pPr>
            <a:endParaRPr lang="en-US" baseline="0" dirty="0" smtClean="0">
              <a:ea typeface="+mn-ea"/>
              <a:cs typeface="+mn-cs"/>
            </a:endParaRPr>
          </a:p>
          <a:p>
            <a:pPr>
              <a:defRPr/>
            </a:pPr>
            <a:r>
              <a:rPr lang="en-US" baseline="0" dirty="0" smtClean="0">
                <a:ea typeface="+mn-ea"/>
                <a:cs typeface="+mn-cs"/>
              </a:rPr>
              <a:t>The end result - faster access to data and services which your customers are seeking through these mobile devices. And secondly, it’s reliable and can support the volumes and scale of traffic associated with this radical change in the industry where customers expect all the services to be available through mobile devices.</a:t>
            </a:r>
            <a:endParaRPr lang="en-US" dirty="0">
              <a:ea typeface="+mn-ea"/>
              <a:cs typeface="+mn-cs"/>
            </a:endParaRPr>
          </a:p>
        </p:txBody>
      </p:sp>
      <p:sp>
        <p:nvSpPr>
          <p:cNvPr id="409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fld id="{D61EAFE9-1955-E249-8F31-F0E17031F768}" type="slidenum">
              <a:rPr lang="en-US"/>
              <a:pPr eaLnBrk="1" hangingPunct="1"/>
              <a:t>12</a:t>
            </a:fld>
            <a:endParaRPr lang="en-US"/>
          </a:p>
        </p:txBody>
      </p:sp>
    </p:spTree>
    <p:extLst>
      <p:ext uri="{BB962C8B-B14F-4D97-AF65-F5344CB8AC3E}">
        <p14:creationId xmlns:p14="http://schemas.microsoft.com/office/powerpoint/2010/main" val="19266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defTabSz="914361" fontAlgn="auto">
              <a:spcAft>
                <a:spcPts val="0"/>
              </a:spcAft>
              <a:defRPr/>
            </a:pPr>
            <a:r>
              <a:rPr lang="en-US" dirty="0" smtClean="0"/>
              <a:t>Probably the single most ground breaking new capability in SOA 12c is around Cloud Integration support</a:t>
            </a:r>
          </a:p>
          <a:p>
            <a:pPr defTabSz="914361" fontAlgn="auto">
              <a:spcAft>
                <a:spcPts val="0"/>
              </a:spcAft>
              <a:defRPr/>
            </a:pPr>
            <a:endParaRPr lang="en-US" dirty="0" smtClean="0"/>
          </a:p>
          <a:p>
            <a:pPr marL="228600" indent="-228600" defTabSz="914361" fontAlgn="auto">
              <a:spcAft>
                <a:spcPts val="0"/>
              </a:spcAft>
              <a:buFontTx/>
              <a:buAutoNum type="arabicParenR"/>
              <a:defRPr/>
            </a:pPr>
            <a:r>
              <a:rPr lang="en-US" dirty="0" smtClean="0"/>
              <a:t>We’ve provided out of the box support for existing cloud applications as an extension to our adapter framework. The same style of point and click capabilities into a process flow which we expose for integrating Oracle PeopleSoft and SAP are now available for most of the well known Cloud Applications. In addition, we bake into this the best practice of implementing secure connectivity and session management so that you don’t have to. </a:t>
            </a:r>
          </a:p>
          <a:p>
            <a:pPr marL="228600" indent="-228600" defTabSz="914361" fontAlgn="auto">
              <a:spcAft>
                <a:spcPts val="0"/>
              </a:spcAft>
              <a:buFontTx/>
              <a:buAutoNum type="arabicParenR"/>
              <a:defRPr/>
            </a:pPr>
            <a:r>
              <a:rPr lang="en-US" dirty="0" smtClean="0"/>
              <a:t>Today we are happy to announce support for 3</a:t>
            </a:r>
            <a:r>
              <a:rPr lang="en-US" baseline="30000" dirty="0" smtClean="0"/>
              <a:t>rd</a:t>
            </a:r>
            <a:r>
              <a:rPr lang="en-US" dirty="0" smtClean="0"/>
              <a:t> party Cloud providers such as Salesforce.com, Workday, and </a:t>
            </a:r>
            <a:r>
              <a:rPr lang="en-US" dirty="0" err="1" smtClean="0"/>
              <a:t>Netsuite</a:t>
            </a:r>
            <a:r>
              <a:rPr lang="en-US" dirty="0" smtClean="0"/>
              <a:t>, in addition to support for Oracle Cloud applications such as Fusion CRM, and Fusion HCM. We will continue to produce more adapters</a:t>
            </a:r>
          </a:p>
          <a:p>
            <a:pPr marL="228600" indent="-228600" defTabSz="914361" fontAlgn="auto">
              <a:spcAft>
                <a:spcPts val="0"/>
              </a:spcAft>
              <a:buFontTx/>
              <a:buAutoNum type="arabicParenR"/>
              <a:defRPr/>
            </a:pPr>
            <a:r>
              <a:rPr lang="en-US" dirty="0" smtClean="0"/>
              <a:t>Finally, we’ve done something in addition to simply releasing the adapters. We’ve also released a cloud Adapter SDK; this makes it easier for our customers and partners to extend the reach of our cloud integration much more broadly in this fast growing ecosystem</a:t>
            </a:r>
            <a:endParaRPr lang="en-US" dirty="0"/>
          </a:p>
        </p:txBody>
      </p:sp>
      <p:sp>
        <p:nvSpPr>
          <p:cNvPr id="267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00818E32-22B7-4B5B-A819-CFBE3D71A39A}" type="slidenum">
              <a:rPr lang="en-US" smtClean="0">
                <a:latin typeface="Arial" charset="0"/>
                <a:ea typeface="ＭＳ Ｐゴシック" pitchFamily="34" charset="-128"/>
              </a:rPr>
              <a:pPr defTabSz="912813" fontAlgn="base">
                <a:spcBef>
                  <a:spcPct val="0"/>
                </a:spcBef>
                <a:spcAft>
                  <a:spcPct val="0"/>
                </a:spcAft>
              </a:pPr>
              <a:t>13</a:t>
            </a:fld>
            <a:endParaRPr lang="en-US" smtClean="0">
              <a:latin typeface="Arial" charset="0"/>
              <a:ea typeface="ＭＳ Ｐゴシック" pitchFamily="34" charset="-128"/>
            </a:endParaRPr>
          </a:p>
        </p:txBody>
      </p:sp>
    </p:spTree>
    <p:extLst>
      <p:ext uri="{BB962C8B-B14F-4D97-AF65-F5344CB8AC3E}">
        <p14:creationId xmlns:p14="http://schemas.microsoft.com/office/powerpoint/2010/main" val="57016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a:t>
            </a:r>
            <a:r>
              <a:rPr lang="en-US" dirty="0" err="1" smtClean="0"/>
              <a:t>JDeveloper</a:t>
            </a:r>
            <a:r>
              <a:rPr lang="en-US" dirty="0" smtClean="0"/>
              <a:t> is the development component of Oracle SOA Suite. It forms a comprehensive Integrated Service Environment (ISE) for creating and deploying composite applications and managing the composite. </a:t>
            </a:r>
          </a:p>
          <a:p>
            <a:endParaRPr lang="en-US" dirty="0" smtClean="0"/>
          </a:p>
          <a:p>
            <a:r>
              <a:rPr lang="en-US" dirty="0" smtClean="0"/>
              <a:t>Oracle </a:t>
            </a:r>
            <a:r>
              <a:rPr lang="en-US" dirty="0" err="1" smtClean="0"/>
              <a:t>JDeveloper</a:t>
            </a:r>
            <a:r>
              <a:rPr lang="en-US" dirty="0" smtClean="0"/>
              <a:t> enables developers to model, create, discover, assemble, orchestrate, test, deploy, and maintain composite applications based on services. </a:t>
            </a:r>
          </a:p>
          <a:p>
            <a:r>
              <a:rPr lang="en-US" dirty="0" smtClean="0"/>
              <a:t>The SOA Composite Editor enables you to create, edit, and deploy services, and also to assemble them in a composite application, all from a single location. These components are integrated together into one application and communicate with the outside world through binding components such as Web services and JCA adapters.</a:t>
            </a:r>
          </a:p>
          <a:p>
            <a:endParaRPr lang="en-IN" dirty="0" smtClean="0"/>
          </a:p>
          <a:p>
            <a:r>
              <a:rPr lang="en-IN" dirty="0" smtClean="0"/>
              <a:t>There</a:t>
            </a:r>
            <a:r>
              <a:rPr lang="en-IN" baseline="0" dirty="0" smtClean="0"/>
              <a:t> are two approaches for </a:t>
            </a:r>
            <a:r>
              <a:rPr lang="en-US" dirty="0" smtClean="0"/>
              <a:t>designing SOA composite applications using SOA Composite Editor </a:t>
            </a:r>
          </a:p>
          <a:p>
            <a:endParaRPr lang="en-US" dirty="0" smtClean="0"/>
          </a:p>
          <a:p>
            <a:r>
              <a:rPr lang="en-US" dirty="0" smtClean="0"/>
              <a:t>The </a:t>
            </a:r>
            <a:r>
              <a:rPr lang="en-US" b="1" dirty="0" smtClean="0"/>
              <a:t>top-down approach  :</a:t>
            </a:r>
            <a:r>
              <a:rPr lang="en-US" dirty="0" smtClean="0"/>
              <a:t>of building a composite application puts interfaces first and implementation next. For example, you first add BPEL processes, human tasks, business rules, and Oracle Mediator routing services components to an application, and later define the specific content of these service components.</a:t>
            </a:r>
          </a:p>
          <a:p>
            <a:r>
              <a:rPr lang="en-US" dirty="0" smtClean="0"/>
              <a:t>The </a:t>
            </a:r>
            <a:r>
              <a:rPr lang="en-US" b="1" dirty="0" smtClean="0"/>
              <a:t>bottom-up approach  : </a:t>
            </a:r>
            <a:r>
              <a:rPr lang="en-US" dirty="0" smtClean="0"/>
              <a:t>takes existing implementations of service components and wraps them with Web service interfaces for assembly into a composite application. For example, you first create and define the specific content of BPEL processes, human tasks, business rules, and Oracle Mediator routing services components, and later create a SOA composite application to which you add these service components.</a:t>
            </a:r>
          </a:p>
          <a:p>
            <a:endParaRPr lang="en-US" dirty="0" smtClean="0"/>
          </a:p>
          <a:p>
            <a:r>
              <a:rPr lang="en-US" dirty="0" smtClean="0"/>
              <a:t>Oracle </a:t>
            </a:r>
            <a:r>
              <a:rPr lang="en-US" dirty="0" err="1" smtClean="0"/>
              <a:t>JDeveloper</a:t>
            </a:r>
            <a:r>
              <a:rPr lang="en-US" dirty="0" smtClean="0"/>
              <a:t> provides many additional editors to design service components:</a:t>
            </a:r>
            <a:r>
              <a:rPr lang="en-US" baseline="0" dirty="0" smtClean="0"/>
              <a:t> like </a:t>
            </a:r>
            <a:r>
              <a:rPr lang="en-GB" dirty="0" smtClean="0"/>
              <a:t>Oracle BPEL Designer, Oracle Mediator Editor , Human Task Editor &amp; Business Rules Designer:</a:t>
            </a:r>
          </a:p>
          <a:p>
            <a:endParaRPr lang="en-IN" dirty="0" smtClean="0"/>
          </a:p>
          <a:p>
            <a:r>
              <a:rPr lang="en-US" b="1" dirty="0" smtClean="0"/>
              <a:t>Oracle BPEL Designer</a:t>
            </a:r>
            <a:r>
              <a:rPr lang="en-US" dirty="0" smtClean="0"/>
              <a:t>: You can create a BPEL process service component in the SOA composite application of Oracle </a:t>
            </a:r>
            <a:r>
              <a:rPr lang="en-US" dirty="0" err="1" smtClean="0"/>
              <a:t>JDeveloper</a:t>
            </a:r>
            <a:r>
              <a:rPr lang="en-US" dirty="0" smtClean="0"/>
              <a:t> and then design it by using the BPEL Designer, which is displayed, when you double-click a BPEL process in the SOA Composite Editor.</a:t>
            </a:r>
          </a:p>
          <a:p>
            <a:r>
              <a:rPr lang="en-US" b="1" dirty="0" smtClean="0"/>
              <a:t>Oracle Mediator Editor</a:t>
            </a:r>
            <a:r>
              <a:rPr lang="en-US" dirty="0" smtClean="0"/>
              <a:t>: You can create a mediator service component in the SOA composite application of Oracle </a:t>
            </a:r>
            <a:r>
              <a:rPr lang="en-US" dirty="0" err="1" smtClean="0"/>
              <a:t>JDeveloper</a:t>
            </a:r>
            <a:r>
              <a:rPr lang="en-US" dirty="0" smtClean="0"/>
              <a:t>, and then design it by using the </a:t>
            </a:r>
            <a:r>
              <a:rPr lang="en-US" b="1" dirty="0" smtClean="0"/>
              <a:t>Mediator Editor</a:t>
            </a:r>
            <a:r>
              <a:rPr lang="en-US" dirty="0" smtClean="0"/>
              <a:t>, which is displayed when you double-click a Mediator in SOA Composite Editor.</a:t>
            </a:r>
          </a:p>
          <a:p>
            <a:r>
              <a:rPr lang="en-US" b="1" dirty="0" smtClean="0"/>
              <a:t>Human Task Editor</a:t>
            </a:r>
            <a:r>
              <a:rPr lang="en-US" dirty="0" smtClean="0"/>
              <a:t>: You can create a human task service component in the SOA composite application of Oracle </a:t>
            </a:r>
            <a:r>
              <a:rPr lang="en-US" dirty="0" err="1" smtClean="0"/>
              <a:t>JDeveloper</a:t>
            </a:r>
            <a:r>
              <a:rPr lang="en-US" dirty="0" smtClean="0"/>
              <a:t> and then design it by using the Human Task Editor, which is displayed when you double-click a human task in the SOA Composite Editor.</a:t>
            </a:r>
          </a:p>
          <a:p>
            <a:r>
              <a:rPr lang="en-US" b="1" dirty="0" smtClean="0"/>
              <a:t>Business Rules Designer</a:t>
            </a:r>
            <a:r>
              <a:rPr lang="en-US" dirty="0" smtClean="0"/>
              <a:t>: You can create a business rules service component in the SOA composite application of Oracle </a:t>
            </a:r>
            <a:r>
              <a:rPr lang="en-US" dirty="0" err="1" smtClean="0"/>
              <a:t>JDeveloper</a:t>
            </a:r>
            <a:r>
              <a:rPr lang="en-US" dirty="0" smtClean="0"/>
              <a:t> and then design it by using the Business Rules Designer, which is displayed when you double-click a business rule in the SOA Composite Editor.</a:t>
            </a:r>
          </a:p>
          <a:p>
            <a:endParaRPr lang="en-US" dirty="0" smtClean="0"/>
          </a:p>
          <a:p>
            <a:endParaRPr lang="en-US" dirty="0" smtClean="0"/>
          </a:p>
          <a:p>
            <a:endParaRPr lang="en-IN" dirty="0" smtClean="0"/>
          </a:p>
        </p:txBody>
      </p:sp>
      <p:sp>
        <p:nvSpPr>
          <p:cNvPr id="4" name="Slide Number Placeholder 3"/>
          <p:cNvSpPr>
            <a:spLocks noGrp="1"/>
          </p:cNvSpPr>
          <p:nvPr>
            <p:ph type="sldNum" sz="quarter" idx="10"/>
          </p:nvPr>
        </p:nvSpPr>
        <p:spPr/>
        <p:txBody>
          <a:bodyPr/>
          <a:lstStyle/>
          <a:p>
            <a:fld id="{2E94368A-6EBD-4E39-A7AC-A06C7B307EDE}" type="slidenum">
              <a:rPr lang="en-US" smtClean="0"/>
              <a:t>14</a:t>
            </a:fld>
            <a:endParaRPr lang="en-US"/>
          </a:p>
        </p:txBody>
      </p:sp>
    </p:spTree>
    <p:extLst>
      <p:ext uri="{BB962C8B-B14F-4D97-AF65-F5344CB8AC3E}">
        <p14:creationId xmlns:p14="http://schemas.microsoft.com/office/powerpoint/2010/main" val="282604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configure, monitor, and manage your SOA composite application during run time from Oracle Enterprise Manager Fusion Middleware Control Console. Fusion Middleware Control is a Web browser-based, graphical user interface that you can use to monitor and administer a farm.</a:t>
            </a:r>
          </a:p>
          <a:p>
            <a:endParaRPr lang="en-US" dirty="0" smtClean="0"/>
          </a:p>
          <a:p>
            <a:r>
              <a:rPr lang="en-US" dirty="0" smtClean="0"/>
              <a:t>You deploy SOA composite applications designed in Oracle </a:t>
            </a:r>
            <a:r>
              <a:rPr lang="en-US" dirty="0" err="1" smtClean="0"/>
              <a:t>JDeveloper</a:t>
            </a:r>
            <a:r>
              <a:rPr lang="en-US" dirty="0" smtClean="0"/>
              <a:t> to the SOA Infrastructure. The SOA Infrastructure is a Java EE-compliant application running in Oracle WebLogic Server. The application manages composites and their life cycle, service engines, and binding components.</a:t>
            </a:r>
          </a:p>
          <a:p>
            <a:endParaRPr lang="en-US" dirty="0" smtClean="0"/>
          </a:p>
          <a:p>
            <a:r>
              <a:rPr lang="en-US" dirty="0" smtClean="0"/>
              <a:t>The SOA Infrastructure provides you with access to all deployed SOA composite applications, service engines, service components, business events, and other elements.</a:t>
            </a:r>
          </a:p>
          <a:p>
            <a:endParaRPr lang="en-US" dirty="0" smtClean="0"/>
          </a:p>
          <a:p>
            <a:r>
              <a:rPr lang="en-US" dirty="0" smtClean="0"/>
              <a:t>Fusion Middleware Control provides a wide variety of administrative and performance data for the SOA components, composite applications, and composite instances within the SOA infrastructure, enabling you to administer and pinpoint issues. </a:t>
            </a:r>
            <a:endParaRPr lang="en-GB" dirty="0"/>
          </a:p>
        </p:txBody>
      </p:sp>
      <p:sp>
        <p:nvSpPr>
          <p:cNvPr id="4" name="Slide Number Placeholder 3"/>
          <p:cNvSpPr>
            <a:spLocks noGrp="1"/>
          </p:cNvSpPr>
          <p:nvPr>
            <p:ph type="sldNum" sz="quarter" idx="10"/>
          </p:nvPr>
        </p:nvSpPr>
        <p:spPr/>
        <p:txBody>
          <a:bodyPr/>
          <a:lstStyle/>
          <a:p>
            <a:fld id="{2E94368A-6EBD-4E39-A7AC-A06C7B307EDE}" type="slidenum">
              <a:rPr lang="en-US" smtClean="0"/>
              <a:t>15</a:t>
            </a:fld>
            <a:endParaRPr lang="en-US"/>
          </a:p>
        </p:txBody>
      </p:sp>
    </p:spTree>
    <p:extLst>
      <p:ext uri="{BB962C8B-B14F-4D97-AF65-F5344CB8AC3E}">
        <p14:creationId xmlns:p14="http://schemas.microsoft.com/office/powerpoint/2010/main" val="3844079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70" y="739794"/>
            <a:ext cx="11128097"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901" y="2286000"/>
            <a:ext cx="11129547" cy="914400"/>
          </a:xfrm>
        </p:spPr>
        <p:txBody>
          <a:bodyPr>
            <a:noAutofit/>
          </a:bodyPr>
          <a:lstStyle>
            <a:lvl1pPr marL="0" indent="0" algn="l">
              <a:spcBef>
                <a:spcPts val="0"/>
              </a:spcBef>
              <a:buNone/>
              <a:defRPr sz="2400" b="1">
                <a:solidFill>
                  <a:schemeClr val="tx1"/>
                </a:solidFill>
              </a:defRPr>
            </a:lvl1pPr>
            <a:lvl2pPr marL="456990" indent="0" algn="ctr">
              <a:buNone/>
              <a:defRPr>
                <a:solidFill>
                  <a:schemeClr val="tx1">
                    <a:tint val="75000"/>
                  </a:schemeClr>
                </a:solidFill>
              </a:defRPr>
            </a:lvl2pPr>
            <a:lvl3pPr marL="914004" indent="0" algn="ctr">
              <a:buNone/>
              <a:defRPr>
                <a:solidFill>
                  <a:schemeClr val="tx1">
                    <a:tint val="75000"/>
                  </a:schemeClr>
                </a:solidFill>
              </a:defRPr>
            </a:lvl3pPr>
            <a:lvl4pPr marL="1371003" indent="0" algn="ctr">
              <a:buNone/>
              <a:defRPr>
                <a:solidFill>
                  <a:schemeClr val="tx1">
                    <a:tint val="75000"/>
                  </a:schemeClr>
                </a:solidFill>
              </a:defRPr>
            </a:lvl4pPr>
            <a:lvl5pPr marL="1828010" indent="0" algn="ctr">
              <a:buNone/>
              <a:defRPr>
                <a:solidFill>
                  <a:schemeClr val="tx1">
                    <a:tint val="75000"/>
                  </a:schemeClr>
                </a:solidFill>
              </a:defRPr>
            </a:lvl5pPr>
            <a:lvl6pPr marL="2285000" indent="0" algn="ctr">
              <a:buNone/>
              <a:defRPr>
                <a:solidFill>
                  <a:schemeClr val="tx1">
                    <a:tint val="75000"/>
                  </a:schemeClr>
                </a:solidFill>
              </a:defRPr>
            </a:lvl6pPr>
            <a:lvl7pPr marL="2742010" indent="0" algn="ctr">
              <a:buNone/>
              <a:defRPr>
                <a:solidFill>
                  <a:schemeClr val="tx1">
                    <a:tint val="75000"/>
                  </a:schemeClr>
                </a:solidFill>
              </a:defRPr>
            </a:lvl7pPr>
            <a:lvl8pPr marL="3199013" indent="0" algn="ctr">
              <a:buNone/>
              <a:defRPr>
                <a:solidFill>
                  <a:schemeClr val="tx1">
                    <a:tint val="75000"/>
                  </a:schemeClr>
                </a:solidFill>
              </a:defRPr>
            </a:lvl8pPr>
            <a:lvl9pPr marL="3656021"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hasCustomPrompt="1"/>
          </p:nvPr>
        </p:nvSpPr>
        <p:spPr>
          <a:xfrm>
            <a:off x="531970"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11" name="TextBox 10"/>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234606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grpSp>
        <p:nvGrpSpPr>
          <p:cNvPr id="7" name="Group 6"/>
          <p:cNvGrpSpPr/>
          <p:nvPr/>
        </p:nvGrpSpPr>
        <p:grpSpPr bwMode="gray">
          <a:xfrm>
            <a:off x="-285" y="0"/>
            <a:ext cx="12192575"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grpSp>
      <p:sp>
        <p:nvSpPr>
          <p:cNvPr id="2" name="Title 1"/>
          <p:cNvSpPr>
            <a:spLocks noGrp="1"/>
          </p:cNvSpPr>
          <p:nvPr>
            <p:ph type="title"/>
          </p:nvPr>
        </p:nvSpPr>
        <p:spPr>
          <a:xfrm>
            <a:off x="531970" y="2600324"/>
            <a:ext cx="11128097" cy="1371600"/>
          </a:xfrm>
        </p:spPr>
        <p:txBody>
          <a:bodyPr anchor="b">
            <a:noAutofit/>
          </a:bodyPr>
          <a:lstStyle>
            <a:lvl1pPr algn="l">
              <a:lnSpc>
                <a:spcPct val="80000"/>
              </a:lnSpc>
              <a:defRPr sz="4800" b="0" cap="none" baseline="0"/>
            </a:lvl1pPr>
          </a:lstStyle>
          <a:p>
            <a:r>
              <a:rPr lang="x-none" smtClean="0"/>
              <a:t>Click to edit Master title style</a:t>
            </a:r>
            <a:endParaRPr dirty="0"/>
          </a:p>
        </p:txBody>
      </p:sp>
      <p:sp>
        <p:nvSpPr>
          <p:cNvPr id="3" name="Text Placeholder 2"/>
          <p:cNvSpPr>
            <a:spLocks noGrp="1"/>
          </p:cNvSpPr>
          <p:nvPr>
            <p:ph type="body" idx="1"/>
          </p:nvPr>
        </p:nvSpPr>
        <p:spPr>
          <a:xfrm>
            <a:off x="531970" y="4038599"/>
            <a:ext cx="11128097" cy="914400"/>
          </a:xfrm>
        </p:spPr>
        <p:txBody>
          <a:bodyPr anchor="t">
            <a:noAutofit/>
          </a:bodyPr>
          <a:lstStyle>
            <a:lvl1pPr marL="0" indent="0">
              <a:spcBef>
                <a:spcPts val="0"/>
              </a:spcBef>
              <a:buNone/>
              <a:defRPr sz="2400" b="1">
                <a:solidFill>
                  <a:schemeClr val="tx1"/>
                </a:solidFill>
              </a:defRPr>
            </a:lvl1pPr>
            <a:lvl2pPr marL="456990" indent="0">
              <a:buNone/>
              <a:defRPr sz="1867">
                <a:solidFill>
                  <a:schemeClr val="tx1">
                    <a:tint val="75000"/>
                  </a:schemeClr>
                </a:solidFill>
              </a:defRPr>
            </a:lvl2pPr>
            <a:lvl3pPr marL="914004" indent="0">
              <a:buNone/>
              <a:defRPr sz="1600">
                <a:solidFill>
                  <a:schemeClr val="tx1">
                    <a:tint val="75000"/>
                  </a:schemeClr>
                </a:solidFill>
              </a:defRPr>
            </a:lvl3pPr>
            <a:lvl4pPr marL="1371003" indent="0">
              <a:buNone/>
              <a:defRPr sz="1467">
                <a:solidFill>
                  <a:schemeClr val="tx1">
                    <a:tint val="75000"/>
                  </a:schemeClr>
                </a:solidFill>
              </a:defRPr>
            </a:lvl4pPr>
            <a:lvl5pPr marL="1828010" indent="0">
              <a:buNone/>
              <a:defRPr sz="1467">
                <a:solidFill>
                  <a:schemeClr val="tx1">
                    <a:tint val="75000"/>
                  </a:schemeClr>
                </a:solidFill>
              </a:defRPr>
            </a:lvl5pPr>
            <a:lvl6pPr marL="2285000" indent="0">
              <a:buNone/>
              <a:defRPr sz="1467">
                <a:solidFill>
                  <a:schemeClr val="tx1">
                    <a:tint val="75000"/>
                  </a:schemeClr>
                </a:solidFill>
              </a:defRPr>
            </a:lvl6pPr>
            <a:lvl7pPr marL="2742010" indent="0">
              <a:buNone/>
              <a:defRPr sz="1467">
                <a:solidFill>
                  <a:schemeClr val="tx1">
                    <a:tint val="75000"/>
                  </a:schemeClr>
                </a:solidFill>
              </a:defRPr>
            </a:lvl7pPr>
            <a:lvl8pPr marL="3199013" indent="0">
              <a:buNone/>
              <a:defRPr sz="1467">
                <a:solidFill>
                  <a:schemeClr val="tx1">
                    <a:tint val="75000"/>
                  </a:schemeClr>
                </a:solidFill>
              </a:defRPr>
            </a:lvl8pPr>
            <a:lvl9pPr marL="3656021" indent="0">
              <a:buNone/>
              <a:defRPr sz="1467">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14" name="TextBox 13"/>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175237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1" cy="1645920"/>
          </a:xfrm>
        </p:spPr>
        <p:txBody>
          <a:bodyPr anchor="b"/>
          <a:lstStyle>
            <a:lvl1pPr algn="l">
              <a:lnSpc>
                <a:spcPct val="80000"/>
              </a:lnSpc>
              <a:defRPr sz="4800" b="0"/>
            </a:lvl1pPr>
          </a:lstStyle>
          <a:p>
            <a:r>
              <a:rPr lang="x-none" smtClean="0"/>
              <a:t>Click to edit Master title style</a:t>
            </a:r>
            <a:endParaRPr dirty="0"/>
          </a:p>
        </p:txBody>
      </p:sp>
      <p:sp>
        <p:nvSpPr>
          <p:cNvPr id="4" name="Text Placeholder 3"/>
          <p:cNvSpPr>
            <a:spLocks noGrp="1"/>
          </p:cNvSpPr>
          <p:nvPr>
            <p:ph type="body" sz="half" idx="2"/>
          </p:nvPr>
        </p:nvSpPr>
        <p:spPr>
          <a:xfrm>
            <a:off x="531969" y="3657600"/>
            <a:ext cx="4801849" cy="1645920"/>
          </a:xfrm>
        </p:spPr>
        <p:txBody>
          <a:bodyPr>
            <a:noAutofit/>
          </a:bodyPr>
          <a:lstStyle>
            <a:lvl1pPr marL="0" indent="0">
              <a:spcBef>
                <a:spcPts val="0"/>
              </a:spcBef>
              <a:buNone/>
              <a:defRPr sz="2400" b="1"/>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sp>
        <p:nvSpPr>
          <p:cNvPr id="3" name="Picture Placeholder 2" descr="A photo of your product can be included here"/>
          <p:cNvSpPr>
            <a:spLocks noGrp="1"/>
          </p:cNvSpPr>
          <p:nvPr>
            <p:ph type="pic" idx="1"/>
          </p:nvPr>
        </p:nvSpPr>
        <p:spPr>
          <a:xfrm>
            <a:off x="5589912" y="533400"/>
            <a:ext cx="6070139" cy="5410200"/>
          </a:xfrm>
          <a:no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251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12/1/2017</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597" y="1828800"/>
            <a:ext cx="3475625" cy="3841445"/>
          </a:xfrm>
          <a:no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11" name="Text Placeholder 10"/>
          <p:cNvSpPr>
            <a:spLocks noGrp="1"/>
          </p:cNvSpPr>
          <p:nvPr>
            <p:ph type="body" sz="quarter" idx="14"/>
          </p:nvPr>
        </p:nvSpPr>
        <p:spPr>
          <a:xfrm>
            <a:off x="6036614" y="1828799"/>
            <a:ext cx="5103681" cy="3840480"/>
          </a:xfrm>
        </p:spPr>
        <p:txBody>
          <a:bodyPr anchor="ctr" anchorCtr="0"/>
          <a:lstStyle>
            <a:lvl1pPr>
              <a:spcBef>
                <a:spcPts val="0"/>
              </a:spcBef>
              <a:spcAft>
                <a:spcPts val="800"/>
              </a:spcAft>
              <a:buClr>
                <a:schemeClr val="bg1"/>
              </a:buClr>
              <a:defRPr b="1"/>
            </a:lvl1pPr>
            <a:lvl2pPr marL="228504">
              <a:spcBef>
                <a:spcPts val="0"/>
              </a:spcBef>
              <a:buClr>
                <a:schemeClr val="bg1"/>
              </a:buClr>
              <a:defRPr/>
            </a:lvl2pPr>
          </a:lstStyle>
          <a:p>
            <a:pPr lvl="0"/>
            <a:r>
              <a:rPr lang="x-none" smtClean="0"/>
              <a:t>Click to edit Master text styles</a:t>
            </a:r>
          </a:p>
          <a:p>
            <a:pPr lvl="1"/>
            <a:r>
              <a:rPr lang="x-none" smtClean="0"/>
              <a:t>Second level</a:t>
            </a:r>
          </a:p>
        </p:txBody>
      </p:sp>
    </p:spTree>
    <p:extLst>
      <p:ext uri="{BB962C8B-B14F-4D97-AF65-F5344CB8AC3E}">
        <p14:creationId xmlns:p14="http://schemas.microsoft.com/office/powerpoint/2010/main" val="424414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5" y="1905000"/>
            <a:ext cx="8458816" cy="2209800"/>
          </a:xfrm>
        </p:spPr>
        <p:txBody>
          <a:bodyPr anchor="t"/>
          <a:lstStyle>
            <a:lvl1pPr marL="228504" indent="-22850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1975" indent="-291975">
              <a:spcBef>
                <a:spcPts val="0"/>
              </a:spcBef>
              <a:buClr>
                <a:schemeClr val="tx1"/>
              </a:buClr>
              <a:buFont typeface="Arial" panose="020B0604020202020204" pitchFamily="34" charset="0"/>
              <a:buChar char="–"/>
              <a:defRPr sz="2400"/>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7915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953" y="1905000"/>
            <a:ext cx="2195132" cy="3072384"/>
          </a:xfrm>
          <a:noFill/>
        </p:spPr>
        <p:txBody>
          <a:bodyPr tIns="68550">
            <a:noAutofit/>
          </a:bodyPr>
          <a:lstStyle>
            <a:lvl1pPr marL="0" indent="0" algn="ctr">
              <a:spcBef>
                <a:spcPts val="0"/>
              </a:spcBef>
              <a:buNone/>
              <a:defRPr sz="1867"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9645" y="1905000"/>
            <a:ext cx="8458816" cy="2209800"/>
          </a:xfrm>
        </p:spPr>
        <p:txBody>
          <a:bodyPr anchor="t"/>
          <a:lstStyle>
            <a:lvl1pPr marL="228504" indent="-22850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1975" indent="-291975">
              <a:spcBef>
                <a:spcPts val="0"/>
              </a:spcBef>
              <a:buClr>
                <a:schemeClr val="tx1"/>
              </a:buClr>
              <a:buFont typeface="Arial" panose="020B0604020202020204" pitchFamily="34" charset="0"/>
              <a:buChar char="–"/>
              <a:defRPr sz="2400"/>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250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x-none" smtClean="0"/>
              <a:t>Click to edit Master title style</a:t>
            </a:r>
            <a:endParaRPr dirty="0"/>
          </a:p>
        </p:txBody>
      </p: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67"/>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cxnSp>
        <p:nvCxnSpPr>
          <p:cNvPr id="9" name="Straight Connector 8"/>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8459" y="1524001"/>
            <a:ext cx="5411607" cy="4419600"/>
          </a:xfrm>
        </p:spPr>
        <p:txBody>
          <a:bodyPr>
            <a:noAutofit/>
          </a:bodyPr>
          <a:lstStyle>
            <a:lvl1pPr>
              <a:defRPr sz="2800"/>
            </a:lvl1pPr>
            <a:lvl2pPr>
              <a:defRPr sz="2400"/>
            </a:lvl2pPr>
            <a:lvl3pPr>
              <a:defRPr sz="2000"/>
            </a:lvl3pPr>
            <a:lvl4pPr>
              <a:defRPr sz="1867"/>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967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x-none" smtClean="0"/>
              <a:t>Click to edit Master title style</a:t>
            </a:r>
            <a:endParaRPr dirty="0"/>
          </a:p>
        </p:txBody>
      </p: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8190" y="1524001"/>
            <a:ext cx="3475625" cy="4419600"/>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4424" y="1524001"/>
            <a:ext cx="3475625" cy="4419600"/>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256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17"/>
            <a:ext cx="5411608" cy="2133599"/>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Content Placeholder 3"/>
          <p:cNvSpPr>
            <a:spLocks noGrp="1"/>
          </p:cNvSpPr>
          <p:nvPr>
            <p:ph sz="half" idx="2"/>
          </p:nvPr>
        </p:nvSpPr>
        <p:spPr>
          <a:xfrm>
            <a:off x="6248459" y="1524017"/>
            <a:ext cx="5411607" cy="2133599"/>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952" y="3810019"/>
            <a:ext cx="5411608" cy="2133599"/>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9" name="Content Placeholder 3"/>
          <p:cNvSpPr>
            <a:spLocks noGrp="1"/>
          </p:cNvSpPr>
          <p:nvPr>
            <p:ph sz="half" idx="14"/>
          </p:nvPr>
        </p:nvSpPr>
        <p:spPr>
          <a:xfrm>
            <a:off x="6248459" y="3810019"/>
            <a:ext cx="5411607" cy="2133599"/>
          </a:xfrm>
        </p:spPr>
        <p:txBody>
          <a:bodyPr>
            <a:noAutofit/>
          </a:bodyPr>
          <a:lstStyle>
            <a:lvl1pPr>
              <a:defRPr sz="2400"/>
            </a:lvl1pPr>
            <a:lvl2pPr>
              <a:defRPr sz="2000"/>
            </a:lvl2pPr>
            <a:lvl3pPr>
              <a:defRPr sz="1867"/>
            </a:lvl3pPr>
            <a:lvl4pPr>
              <a:defRPr sz="1600"/>
            </a:lvl4pPr>
            <a:lvl5pPr>
              <a:defRPr sz="1467"/>
            </a:lvl5pPr>
            <a:lvl6pPr>
              <a:defRPr sz="1467"/>
            </a:lvl6pPr>
            <a:lvl7pPr>
              <a:defRPr sz="1467"/>
            </a:lvl7pPr>
            <a:lvl8pPr>
              <a:defRPr sz="1467"/>
            </a:lvl8pPr>
            <a:lvl9pPr>
              <a:defRPr sz="1467"/>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cxnSp>
        <p:nvCxnSpPr>
          <p:cNvPr id="10" name="Straight Connector 9"/>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x-none" smtClean="0"/>
              <a:t>Click to edit Master title style</a:t>
            </a:r>
            <a:endParaRPr dirty="0"/>
          </a:p>
        </p:txBody>
      </p:sp>
    </p:spTree>
    <p:extLst>
      <p:ext uri="{BB962C8B-B14F-4D97-AF65-F5344CB8AC3E}">
        <p14:creationId xmlns:p14="http://schemas.microsoft.com/office/powerpoint/2010/main" val="289078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smtClean="0"/>
              <a:t>Click to edit Master title style</a:t>
            </a:r>
            <a:endParaRPr dirty="0"/>
          </a:p>
        </p:txBody>
      </p:sp>
      <p:sp>
        <p:nvSpPr>
          <p:cNvPr id="12" name="Text Placeholder 11"/>
          <p:cNvSpPr>
            <a:spLocks noGrp="1"/>
          </p:cNvSpPr>
          <p:nvPr>
            <p:ph type="body" sz="quarter" idx="15"/>
          </p:nvPr>
        </p:nvSpPr>
        <p:spPr>
          <a:xfrm>
            <a:off x="2437445" y="1524001"/>
            <a:ext cx="3506115" cy="2011680"/>
          </a:xfrm>
        </p:spPr>
        <p:txBody>
          <a:bodyPr anchor="ctr">
            <a:noAutofit/>
          </a:bodyPr>
          <a:lstStyle>
            <a:lvl1pPr marL="0" indent="0">
              <a:spcBef>
                <a:spcPts val="1200"/>
              </a:spcBef>
              <a:buFont typeface="Arial" panose="020B0604020202020204" pitchFamily="34" charset="0"/>
              <a:buNone/>
              <a:defRPr sz="2400"/>
            </a:lvl1pPr>
            <a:lvl2pPr marL="171365" indent="-171365">
              <a:spcBef>
                <a:spcPts val="1200"/>
              </a:spcBef>
              <a:buFont typeface="Arial" panose="020B0604020202020204" pitchFamily="34" charset="0"/>
              <a:buChar char="•"/>
              <a:defRPr sz="2000"/>
            </a:lvl2pPr>
            <a:lvl3pPr marL="171365" indent="-171365">
              <a:spcBef>
                <a:spcPts val="1200"/>
              </a:spcBef>
              <a:buFont typeface="Arial" panose="020B0604020202020204" pitchFamily="34" charset="0"/>
              <a:buChar char="•"/>
              <a:defRPr sz="2000"/>
            </a:lvl3pPr>
            <a:lvl4pPr marL="171365" indent="-171365">
              <a:spcBef>
                <a:spcPts val="1200"/>
              </a:spcBef>
              <a:buFont typeface="Arial" panose="020B0604020202020204" pitchFamily="34" charset="0"/>
              <a:buChar char="•"/>
              <a:defRPr sz="2000"/>
            </a:lvl4pPr>
            <a:lvl5pPr marL="171365" indent="-171365">
              <a:spcBef>
                <a:spcPts val="1200"/>
              </a:spcBef>
              <a:buFont typeface="Arial" panose="020B0604020202020204" pitchFamily="34" charset="0"/>
              <a:buChar char="•"/>
              <a:defRPr sz="2000"/>
            </a:lvl5pPr>
            <a:lvl6pPr marL="171365" indent="-171365">
              <a:spcBef>
                <a:spcPts val="1200"/>
              </a:spcBef>
              <a:buFont typeface="Arial" panose="020B0604020202020204" pitchFamily="34" charset="0"/>
              <a:buChar char="•"/>
              <a:defRPr sz="2000"/>
            </a:lvl6pPr>
            <a:lvl7pPr marL="171365" indent="-171365">
              <a:spcBef>
                <a:spcPts val="1200"/>
              </a:spcBef>
              <a:buFont typeface="Arial" panose="020B0604020202020204" pitchFamily="34" charset="0"/>
              <a:buChar char="•"/>
              <a:defRPr sz="2000"/>
            </a:lvl7pPr>
            <a:lvl8pPr marL="171365" indent="-171365">
              <a:spcBef>
                <a:spcPts val="1200"/>
              </a:spcBef>
              <a:buFont typeface="Arial" panose="020B0604020202020204" pitchFamily="34" charset="0"/>
              <a:buChar char="•"/>
              <a:defRPr sz="2000"/>
            </a:lvl8pPr>
            <a:lvl9pPr marL="171365" indent="-171365">
              <a:spcBef>
                <a:spcPts val="1200"/>
              </a:spcBef>
              <a:buFont typeface="Arial" panose="020B0604020202020204" pitchFamily="34" charset="0"/>
              <a:buChar char="•"/>
              <a:defRPr sz="2000"/>
            </a:lvl9pPr>
          </a:lstStyle>
          <a:p>
            <a:pPr lvl="0"/>
            <a:r>
              <a:rPr lang="x-none" smtClean="0"/>
              <a:t>Click to edit Master text styles</a:t>
            </a:r>
          </a:p>
        </p:txBody>
      </p:sp>
      <p:cxnSp>
        <p:nvCxnSpPr>
          <p:cNvPr id="10" name="Straight Connector 9"/>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5" cy="2011680"/>
          </a:xfrm>
        </p:spPr>
        <p:txBody>
          <a:bodyPr anchor="ctr">
            <a:noAutofit/>
          </a:bodyPr>
          <a:lstStyle>
            <a:lvl1pPr marL="0" indent="0">
              <a:spcBef>
                <a:spcPts val="1200"/>
              </a:spcBef>
              <a:buFont typeface="Arial" panose="020B0604020202020204" pitchFamily="34" charset="0"/>
              <a:buNone/>
              <a:defRPr sz="2400"/>
            </a:lvl1pPr>
            <a:lvl2pPr marL="171365" indent="-171365">
              <a:spcBef>
                <a:spcPts val="1200"/>
              </a:spcBef>
              <a:buFont typeface="Arial" panose="020B0604020202020204" pitchFamily="34" charset="0"/>
              <a:buChar char="•"/>
              <a:defRPr sz="2000"/>
            </a:lvl2pPr>
            <a:lvl3pPr marL="171365" indent="-171365">
              <a:spcBef>
                <a:spcPts val="1200"/>
              </a:spcBef>
              <a:buFont typeface="Arial" panose="020B0604020202020204" pitchFamily="34" charset="0"/>
              <a:buChar char="•"/>
              <a:defRPr sz="2000"/>
            </a:lvl3pPr>
            <a:lvl4pPr marL="171365" indent="-171365">
              <a:spcBef>
                <a:spcPts val="1200"/>
              </a:spcBef>
              <a:buFont typeface="Arial" panose="020B0604020202020204" pitchFamily="34" charset="0"/>
              <a:buChar char="•"/>
              <a:defRPr sz="2000"/>
            </a:lvl4pPr>
            <a:lvl5pPr marL="171365" indent="-171365">
              <a:spcBef>
                <a:spcPts val="1200"/>
              </a:spcBef>
              <a:buFont typeface="Arial" panose="020B0604020202020204" pitchFamily="34" charset="0"/>
              <a:buChar char="•"/>
              <a:defRPr sz="2000"/>
            </a:lvl5pPr>
            <a:lvl6pPr marL="171365" indent="-171365">
              <a:spcBef>
                <a:spcPts val="1200"/>
              </a:spcBef>
              <a:buFont typeface="Arial" panose="020B0604020202020204" pitchFamily="34" charset="0"/>
              <a:buChar char="•"/>
              <a:defRPr sz="2000"/>
            </a:lvl6pPr>
            <a:lvl7pPr marL="171365" indent="-171365">
              <a:spcBef>
                <a:spcPts val="1200"/>
              </a:spcBef>
              <a:buFont typeface="Arial" panose="020B0604020202020204" pitchFamily="34" charset="0"/>
              <a:buChar char="•"/>
              <a:defRPr sz="2000"/>
            </a:lvl7pPr>
            <a:lvl8pPr marL="171365" indent="-171365">
              <a:spcBef>
                <a:spcPts val="1200"/>
              </a:spcBef>
              <a:buFont typeface="Arial" panose="020B0604020202020204" pitchFamily="34" charset="0"/>
              <a:buChar char="•"/>
              <a:defRPr sz="2000"/>
            </a:lvl8pPr>
            <a:lvl9pPr marL="171365" indent="-171365">
              <a:spcBef>
                <a:spcPts val="1200"/>
              </a:spcBef>
              <a:buFont typeface="Arial" panose="020B0604020202020204" pitchFamily="34" charset="0"/>
              <a:buChar char="•"/>
              <a:defRPr sz="2000"/>
            </a:lvl9pPr>
          </a:lstStyle>
          <a:p>
            <a:pPr lvl="0"/>
            <a:r>
              <a:rPr lang="x-none"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7445" y="3931920"/>
            <a:ext cx="3506115" cy="2011680"/>
          </a:xfrm>
        </p:spPr>
        <p:txBody>
          <a:bodyPr anchor="ctr">
            <a:noAutofit/>
          </a:bodyPr>
          <a:lstStyle>
            <a:lvl1pPr marL="0" indent="0">
              <a:spcBef>
                <a:spcPts val="1200"/>
              </a:spcBef>
              <a:buFont typeface="Arial" panose="020B0604020202020204" pitchFamily="34" charset="0"/>
              <a:buNone/>
              <a:defRPr sz="2400"/>
            </a:lvl1pPr>
            <a:lvl2pPr marL="171365" indent="-171365">
              <a:spcBef>
                <a:spcPts val="1200"/>
              </a:spcBef>
              <a:buFont typeface="Arial" panose="020B0604020202020204" pitchFamily="34" charset="0"/>
              <a:buChar char="•"/>
              <a:defRPr sz="2000"/>
            </a:lvl2pPr>
            <a:lvl3pPr marL="171365" indent="-171365">
              <a:spcBef>
                <a:spcPts val="1200"/>
              </a:spcBef>
              <a:buFont typeface="Arial" panose="020B0604020202020204" pitchFamily="34" charset="0"/>
              <a:buChar char="•"/>
              <a:defRPr sz="2000"/>
            </a:lvl3pPr>
            <a:lvl4pPr marL="171365" indent="-171365">
              <a:spcBef>
                <a:spcPts val="1200"/>
              </a:spcBef>
              <a:buFont typeface="Arial" panose="020B0604020202020204" pitchFamily="34" charset="0"/>
              <a:buChar char="•"/>
              <a:defRPr sz="2000"/>
            </a:lvl4pPr>
            <a:lvl5pPr marL="171365" indent="-171365">
              <a:spcBef>
                <a:spcPts val="1200"/>
              </a:spcBef>
              <a:buFont typeface="Arial" panose="020B0604020202020204" pitchFamily="34" charset="0"/>
              <a:buChar char="•"/>
              <a:defRPr sz="2000"/>
            </a:lvl5pPr>
            <a:lvl6pPr marL="171365" indent="-171365">
              <a:spcBef>
                <a:spcPts val="1200"/>
              </a:spcBef>
              <a:buFont typeface="Arial" panose="020B0604020202020204" pitchFamily="34" charset="0"/>
              <a:buChar char="•"/>
              <a:defRPr sz="2000"/>
            </a:lvl6pPr>
            <a:lvl7pPr marL="171365" indent="-171365">
              <a:spcBef>
                <a:spcPts val="1200"/>
              </a:spcBef>
              <a:buFont typeface="Arial" panose="020B0604020202020204" pitchFamily="34" charset="0"/>
              <a:buChar char="•"/>
              <a:defRPr sz="2000"/>
            </a:lvl7pPr>
            <a:lvl8pPr marL="171365" indent="-171365">
              <a:spcBef>
                <a:spcPts val="1200"/>
              </a:spcBef>
              <a:buFont typeface="Arial" panose="020B0604020202020204" pitchFamily="34" charset="0"/>
              <a:buChar char="•"/>
              <a:defRPr sz="2000"/>
            </a:lvl8pPr>
            <a:lvl9pPr marL="171365" indent="-171365">
              <a:spcBef>
                <a:spcPts val="1200"/>
              </a:spcBef>
              <a:buFont typeface="Arial" panose="020B0604020202020204" pitchFamily="34" charset="0"/>
              <a:buChar char="•"/>
              <a:defRPr sz="2000"/>
            </a:lvl9pPr>
          </a:lstStyle>
          <a:p>
            <a:pPr lvl="0"/>
            <a:r>
              <a:rPr lang="x-none" smtClean="0"/>
              <a:t>Click to edit Master text styles</a:t>
            </a:r>
          </a:p>
        </p:txBody>
      </p:sp>
      <p:sp>
        <p:nvSpPr>
          <p:cNvPr id="18" name="Text Placeholder 11"/>
          <p:cNvSpPr>
            <a:spLocks noGrp="1"/>
          </p:cNvSpPr>
          <p:nvPr>
            <p:ph type="body" sz="quarter" idx="18"/>
          </p:nvPr>
        </p:nvSpPr>
        <p:spPr>
          <a:xfrm>
            <a:off x="8153936" y="3931920"/>
            <a:ext cx="3506115" cy="2011680"/>
          </a:xfrm>
        </p:spPr>
        <p:txBody>
          <a:bodyPr anchor="ctr">
            <a:noAutofit/>
          </a:bodyPr>
          <a:lstStyle>
            <a:lvl1pPr marL="0" indent="0">
              <a:spcBef>
                <a:spcPts val="1200"/>
              </a:spcBef>
              <a:buFont typeface="Arial" panose="020B0604020202020204" pitchFamily="34" charset="0"/>
              <a:buNone/>
              <a:defRPr sz="2400"/>
            </a:lvl1pPr>
            <a:lvl2pPr marL="171365" indent="-171365">
              <a:spcBef>
                <a:spcPts val="1200"/>
              </a:spcBef>
              <a:buFont typeface="Arial" panose="020B0604020202020204" pitchFamily="34" charset="0"/>
              <a:buChar char="•"/>
              <a:defRPr sz="2000"/>
            </a:lvl2pPr>
            <a:lvl3pPr marL="171365" indent="-171365">
              <a:spcBef>
                <a:spcPts val="1200"/>
              </a:spcBef>
              <a:buFont typeface="Arial" panose="020B0604020202020204" pitchFamily="34" charset="0"/>
              <a:buChar char="•"/>
              <a:defRPr sz="2000"/>
            </a:lvl3pPr>
            <a:lvl4pPr marL="171365" indent="-171365">
              <a:spcBef>
                <a:spcPts val="1200"/>
              </a:spcBef>
              <a:buFont typeface="Arial" panose="020B0604020202020204" pitchFamily="34" charset="0"/>
              <a:buChar char="•"/>
              <a:defRPr sz="2000"/>
            </a:lvl4pPr>
            <a:lvl5pPr marL="171365" indent="-171365">
              <a:spcBef>
                <a:spcPts val="1200"/>
              </a:spcBef>
              <a:buFont typeface="Arial" panose="020B0604020202020204" pitchFamily="34" charset="0"/>
              <a:buChar char="•"/>
              <a:defRPr sz="2000"/>
            </a:lvl5pPr>
            <a:lvl6pPr marL="171365" indent="-171365">
              <a:spcBef>
                <a:spcPts val="1200"/>
              </a:spcBef>
              <a:buFont typeface="Arial" panose="020B0604020202020204" pitchFamily="34" charset="0"/>
              <a:buChar char="•"/>
              <a:defRPr sz="2000"/>
            </a:lvl6pPr>
            <a:lvl7pPr marL="171365" indent="-171365">
              <a:spcBef>
                <a:spcPts val="1200"/>
              </a:spcBef>
              <a:buFont typeface="Arial" panose="020B0604020202020204" pitchFamily="34" charset="0"/>
              <a:buChar char="•"/>
              <a:defRPr sz="2000"/>
            </a:lvl7pPr>
            <a:lvl8pPr marL="171365" indent="-171365">
              <a:spcBef>
                <a:spcPts val="1200"/>
              </a:spcBef>
              <a:buFont typeface="Arial" panose="020B0604020202020204" pitchFamily="34" charset="0"/>
              <a:buChar char="•"/>
              <a:defRPr sz="2000"/>
            </a:lvl8pPr>
            <a:lvl9pPr marL="171365" indent="-171365">
              <a:spcBef>
                <a:spcPts val="1200"/>
              </a:spcBef>
              <a:buFont typeface="Arial" panose="020B0604020202020204" pitchFamily="34" charset="0"/>
              <a:buChar char="•"/>
              <a:defRPr sz="20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3267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629" y="1524000"/>
            <a:ext cx="4077761" cy="2743200"/>
          </a:xfrm>
        </p:spPr>
        <p:txBody>
          <a:bodyPr anchor="ctr"/>
          <a:lstStyle>
            <a:lvl1pPr algn="r">
              <a:defRPr sz="16666"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7599" y="1524000"/>
            <a:ext cx="5030511" cy="2743200"/>
          </a:xfrm>
        </p:spPr>
        <p:txBody>
          <a:bodyPr anchor="ctr">
            <a:noAutofit/>
          </a:bodyPr>
          <a:lstStyle>
            <a:lvl1pPr marL="0" indent="0">
              <a:spcBef>
                <a:spcPts val="1200"/>
              </a:spcBef>
              <a:buFont typeface="Arial" panose="020B0604020202020204" pitchFamily="34" charset="0"/>
              <a:buNone/>
              <a:defRPr sz="2800"/>
            </a:lvl1pPr>
            <a:lvl2pPr marL="171365" indent="-171365">
              <a:spcBef>
                <a:spcPts val="1200"/>
              </a:spcBef>
              <a:buFont typeface="Arial" panose="020B0604020202020204" pitchFamily="34" charset="0"/>
              <a:buChar char="•"/>
              <a:defRPr sz="2000"/>
            </a:lvl2pPr>
            <a:lvl3pPr marL="171365" indent="-171365">
              <a:spcBef>
                <a:spcPts val="1200"/>
              </a:spcBef>
              <a:buFont typeface="Arial" panose="020B0604020202020204" pitchFamily="34" charset="0"/>
              <a:buChar char="•"/>
              <a:defRPr sz="2000"/>
            </a:lvl3pPr>
            <a:lvl4pPr marL="171365" indent="-171365">
              <a:spcBef>
                <a:spcPts val="1200"/>
              </a:spcBef>
              <a:buFont typeface="Arial" panose="020B0604020202020204" pitchFamily="34" charset="0"/>
              <a:buChar char="•"/>
              <a:defRPr sz="2000"/>
            </a:lvl4pPr>
            <a:lvl5pPr marL="171365" indent="-171365">
              <a:spcBef>
                <a:spcPts val="1200"/>
              </a:spcBef>
              <a:buFont typeface="Arial" panose="020B0604020202020204" pitchFamily="34" charset="0"/>
              <a:buChar char="•"/>
              <a:defRPr sz="2000"/>
            </a:lvl5pPr>
            <a:lvl6pPr marL="171365" indent="-171365">
              <a:spcBef>
                <a:spcPts val="1200"/>
              </a:spcBef>
              <a:buFont typeface="Arial" panose="020B0604020202020204" pitchFamily="34" charset="0"/>
              <a:buChar char="•"/>
              <a:defRPr sz="2000"/>
            </a:lvl6pPr>
            <a:lvl7pPr marL="171365" indent="-171365">
              <a:spcBef>
                <a:spcPts val="1200"/>
              </a:spcBef>
              <a:buFont typeface="Arial" panose="020B0604020202020204" pitchFamily="34" charset="0"/>
              <a:buChar char="•"/>
              <a:defRPr sz="2000"/>
            </a:lvl7pPr>
            <a:lvl8pPr marL="171365" indent="-171365">
              <a:spcBef>
                <a:spcPts val="1200"/>
              </a:spcBef>
              <a:buFont typeface="Arial" panose="020B0604020202020204" pitchFamily="34" charset="0"/>
              <a:buChar char="•"/>
              <a:defRPr sz="2000"/>
            </a:lvl8pPr>
            <a:lvl9pPr marL="171365" indent="-171365">
              <a:spcBef>
                <a:spcPts val="1200"/>
              </a:spcBef>
              <a:buFont typeface="Arial" panose="020B0604020202020204" pitchFamily="34" charset="0"/>
              <a:buChar char="•"/>
              <a:defRPr sz="20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6707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70" y="739794"/>
            <a:ext cx="11128097"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901" y="2286000"/>
            <a:ext cx="11129547" cy="914400"/>
          </a:xfrm>
        </p:spPr>
        <p:txBody>
          <a:bodyPr>
            <a:noAutofit/>
          </a:bodyPr>
          <a:lstStyle>
            <a:lvl1pPr marL="0" indent="0" algn="l">
              <a:spcBef>
                <a:spcPts val="0"/>
              </a:spcBef>
              <a:buNone/>
              <a:defRPr sz="2400" b="1">
                <a:solidFill>
                  <a:schemeClr val="tx1"/>
                </a:solidFill>
              </a:defRPr>
            </a:lvl1pPr>
            <a:lvl2pPr marL="456990" indent="0" algn="ctr">
              <a:buNone/>
              <a:defRPr>
                <a:solidFill>
                  <a:schemeClr val="tx1">
                    <a:tint val="75000"/>
                  </a:schemeClr>
                </a:solidFill>
              </a:defRPr>
            </a:lvl2pPr>
            <a:lvl3pPr marL="914004" indent="0" algn="ctr">
              <a:buNone/>
              <a:defRPr>
                <a:solidFill>
                  <a:schemeClr val="tx1">
                    <a:tint val="75000"/>
                  </a:schemeClr>
                </a:solidFill>
              </a:defRPr>
            </a:lvl3pPr>
            <a:lvl4pPr marL="1371003" indent="0" algn="ctr">
              <a:buNone/>
              <a:defRPr>
                <a:solidFill>
                  <a:schemeClr val="tx1">
                    <a:tint val="75000"/>
                  </a:schemeClr>
                </a:solidFill>
              </a:defRPr>
            </a:lvl4pPr>
            <a:lvl5pPr marL="1828010" indent="0" algn="ctr">
              <a:buNone/>
              <a:defRPr>
                <a:solidFill>
                  <a:schemeClr val="tx1">
                    <a:tint val="75000"/>
                  </a:schemeClr>
                </a:solidFill>
              </a:defRPr>
            </a:lvl5pPr>
            <a:lvl6pPr marL="2285000" indent="0" algn="ctr">
              <a:buNone/>
              <a:defRPr>
                <a:solidFill>
                  <a:schemeClr val="tx1">
                    <a:tint val="75000"/>
                  </a:schemeClr>
                </a:solidFill>
              </a:defRPr>
            </a:lvl6pPr>
            <a:lvl7pPr marL="2742010" indent="0" algn="ctr">
              <a:buNone/>
              <a:defRPr>
                <a:solidFill>
                  <a:schemeClr val="tx1">
                    <a:tint val="75000"/>
                  </a:schemeClr>
                </a:solidFill>
              </a:defRPr>
            </a:lvl7pPr>
            <a:lvl8pPr marL="3199013" indent="0" algn="ctr">
              <a:buNone/>
              <a:defRPr>
                <a:solidFill>
                  <a:schemeClr val="tx1">
                    <a:tint val="75000"/>
                  </a:schemeClr>
                </a:solidFill>
              </a:defRPr>
            </a:lvl8pPr>
            <a:lvl9pPr marL="3656021"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11" name="TextBox 10"/>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a:xfrm>
            <a:off x="11278949" y="6934200"/>
            <a:ext cx="381760"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811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x-none" smtClean="0"/>
              <a:t>Click to edit Master title style</a:t>
            </a:r>
            <a:endParaRPr dirty="0"/>
          </a:p>
        </p:txBody>
      </p:sp>
      <p:sp>
        <p:nvSpPr>
          <p:cNvPr id="3" name="Text Placeholder 2"/>
          <p:cNvSpPr>
            <a:spLocks noGrp="1"/>
          </p:cNvSpPr>
          <p:nvPr>
            <p:ph type="body" idx="1"/>
          </p:nvPr>
        </p:nvSpPr>
        <p:spPr>
          <a:xfrm>
            <a:off x="531951" y="1524000"/>
            <a:ext cx="5414659" cy="762000"/>
          </a:xfrm>
        </p:spPr>
        <p:txBody>
          <a:bodyPr anchor="ctr">
            <a:noAutofit/>
          </a:bodyPr>
          <a:lstStyle>
            <a:lvl1pPr marL="0" indent="0">
              <a:spcBef>
                <a:spcPts val="0"/>
              </a:spcBef>
              <a:buNone/>
              <a:defRPr sz="2800" b="1"/>
            </a:lvl1pPr>
            <a:lvl2pPr marL="456990" indent="0">
              <a:buNone/>
              <a:defRPr sz="2000" b="1"/>
            </a:lvl2pPr>
            <a:lvl3pPr marL="914004" indent="0">
              <a:buNone/>
              <a:defRPr sz="1867" b="1"/>
            </a:lvl3pPr>
            <a:lvl4pPr marL="1371003" indent="0">
              <a:buNone/>
              <a:defRPr sz="1600" b="1"/>
            </a:lvl4pPr>
            <a:lvl5pPr marL="1828010" indent="0">
              <a:buNone/>
              <a:defRPr sz="1600" b="1"/>
            </a:lvl5pPr>
            <a:lvl6pPr marL="2285000" indent="0">
              <a:buNone/>
              <a:defRPr sz="1600" b="1"/>
            </a:lvl6pPr>
            <a:lvl7pPr marL="2742010" indent="0">
              <a:buNone/>
              <a:defRPr sz="1600" b="1"/>
            </a:lvl7pPr>
            <a:lvl8pPr marL="3199013" indent="0">
              <a:buNone/>
              <a:defRPr sz="1600" b="1"/>
            </a:lvl8pPr>
            <a:lvl9pPr marL="3656021"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531951" y="2362200"/>
            <a:ext cx="5414659" cy="3581400"/>
          </a:xfrm>
        </p:spPr>
        <p:txBody>
          <a:bodyPr>
            <a:noAutofit/>
          </a:bodyPr>
          <a:lstStyle>
            <a:lvl1pPr>
              <a:defRPr sz="2800"/>
            </a:lvl1pPr>
            <a:lvl2pPr>
              <a:defRPr sz="2400"/>
            </a:lvl2pPr>
            <a:lvl3pPr>
              <a:defRPr sz="2000"/>
            </a:lvl3pPr>
            <a:lvl4pPr>
              <a:defRPr sz="1867"/>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cxnSp>
        <p:nvCxnSpPr>
          <p:cNvPr id="10" name="Straight Connector 9"/>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5391" y="1524000"/>
            <a:ext cx="5414659" cy="762000"/>
          </a:xfrm>
        </p:spPr>
        <p:txBody>
          <a:bodyPr anchor="ctr">
            <a:noAutofit/>
          </a:bodyPr>
          <a:lstStyle>
            <a:lvl1pPr marL="0" indent="0">
              <a:spcBef>
                <a:spcPts val="0"/>
              </a:spcBef>
              <a:buNone/>
              <a:defRPr sz="2800" b="1"/>
            </a:lvl1pPr>
            <a:lvl2pPr marL="456990" indent="0">
              <a:buNone/>
              <a:defRPr sz="2000" b="1"/>
            </a:lvl2pPr>
            <a:lvl3pPr marL="914004" indent="0">
              <a:buNone/>
              <a:defRPr sz="1867" b="1"/>
            </a:lvl3pPr>
            <a:lvl4pPr marL="1371003" indent="0">
              <a:buNone/>
              <a:defRPr sz="1600" b="1"/>
            </a:lvl4pPr>
            <a:lvl5pPr marL="1828010" indent="0">
              <a:buNone/>
              <a:defRPr sz="1600" b="1"/>
            </a:lvl5pPr>
            <a:lvl6pPr marL="2285000" indent="0">
              <a:buNone/>
              <a:defRPr sz="1600" b="1"/>
            </a:lvl6pPr>
            <a:lvl7pPr marL="2742010" indent="0">
              <a:buNone/>
              <a:defRPr sz="1600" b="1"/>
            </a:lvl7pPr>
            <a:lvl8pPr marL="3199013" indent="0">
              <a:buNone/>
              <a:defRPr sz="1600" b="1"/>
            </a:lvl8pPr>
            <a:lvl9pPr marL="3656021"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6245391" y="2362200"/>
            <a:ext cx="5414659" cy="3581400"/>
          </a:xfrm>
        </p:spPr>
        <p:txBody>
          <a:bodyPr>
            <a:noAutofit/>
          </a:bodyPr>
          <a:lstStyle>
            <a:lvl1pPr>
              <a:defRPr sz="2800"/>
            </a:lvl1pPr>
            <a:lvl2pPr>
              <a:defRPr sz="2400"/>
            </a:lvl2pPr>
            <a:lvl3pPr>
              <a:defRPr sz="2000"/>
            </a:lvl3pPr>
            <a:lvl4pPr>
              <a:defRPr sz="1867"/>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046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55755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x-none" smtClean="0"/>
              <a:t>Click to edit Master title style</a:t>
            </a:r>
            <a:endParaRPr dirty="0"/>
          </a:p>
        </p:txBody>
      </p:sp>
      <p:sp>
        <p:nvSpPr>
          <p:cNvPr id="6" name="Text Placeholder 12"/>
          <p:cNvSpPr>
            <a:spLocks noGrp="1"/>
          </p:cNvSpPr>
          <p:nvPr>
            <p:ph type="body" sz="quarter" idx="13" hasCustomPrompt="1"/>
          </p:nvPr>
        </p:nvSpPr>
        <p:spPr>
          <a:xfrm>
            <a:off x="531952" y="1373741"/>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3025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21242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x-none"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801" y="1524000"/>
            <a:ext cx="7591497" cy="4419600"/>
          </a:xfrm>
        </p:spPr>
        <p:txBody>
          <a:bodyPr>
            <a:noAutofit/>
          </a:bodyPr>
          <a:lstStyle>
            <a:lvl1pPr>
              <a:defRPr sz="2800"/>
            </a:lvl1pPr>
            <a:lvl2pPr>
              <a:defRPr sz="2400"/>
            </a:lvl2pPr>
            <a:lvl3pPr>
              <a:defRPr sz="2000"/>
            </a:lvl3pPr>
            <a:lvl4pPr>
              <a:defRPr sz="1867"/>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Text Placeholder 3"/>
          <p:cNvSpPr>
            <a:spLocks noGrp="1"/>
          </p:cNvSpPr>
          <p:nvPr>
            <p:ph type="body" sz="half" idx="2"/>
          </p:nvPr>
        </p:nvSpPr>
        <p:spPr>
          <a:xfrm>
            <a:off x="8779575" y="1524001"/>
            <a:ext cx="2880475" cy="4419600"/>
          </a:xfrm>
        </p:spPr>
        <p:txBody>
          <a:bodyPr>
            <a:noAutofit/>
          </a:bodyPr>
          <a:lstStyle>
            <a:lvl1pPr marL="0" indent="0">
              <a:buNone/>
              <a:defRPr sz="2000"/>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636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x-none" smtClean="0"/>
              <a:t>Click to edit Master title style</a:t>
            </a:r>
            <a:endParaRPr dirty="0"/>
          </a:p>
        </p:txBody>
      </p:sp>
      <p:sp>
        <p:nvSpPr>
          <p:cNvPr id="3" name="Picture Placeholder 2" descr="4-color photo can be included here"/>
          <p:cNvSpPr>
            <a:spLocks noGrp="1"/>
          </p:cNvSpPr>
          <p:nvPr>
            <p:ph type="pic" idx="1"/>
          </p:nvPr>
        </p:nvSpPr>
        <p:spPr bwMode="gray">
          <a:xfrm>
            <a:off x="531952" y="1524000"/>
            <a:ext cx="6097587" cy="4416725"/>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4" name="Text Placeholder 3"/>
          <p:cNvSpPr>
            <a:spLocks noGrp="1"/>
          </p:cNvSpPr>
          <p:nvPr>
            <p:ph type="body" sz="half" idx="2"/>
          </p:nvPr>
        </p:nvSpPr>
        <p:spPr>
          <a:xfrm>
            <a:off x="7010657" y="1524000"/>
            <a:ext cx="4649412" cy="4419600"/>
          </a:xfrm>
        </p:spPr>
        <p:txBody>
          <a:bodyPr>
            <a:noAutofit/>
          </a:bodyPr>
          <a:lstStyle>
            <a:lvl1pPr marL="0" indent="0">
              <a:buNone/>
              <a:defRPr sz="2000"/>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4021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x-none"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951" y="1524000"/>
            <a:ext cx="5414659" cy="3474720"/>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4" name="Text Placeholder 3"/>
          <p:cNvSpPr>
            <a:spLocks noGrp="1"/>
          </p:cNvSpPr>
          <p:nvPr>
            <p:ph type="body" sz="half" idx="2"/>
          </p:nvPr>
        </p:nvSpPr>
        <p:spPr>
          <a:xfrm>
            <a:off x="531953" y="5105400"/>
            <a:ext cx="5411609" cy="838200"/>
          </a:xfrm>
        </p:spPr>
        <p:txBody>
          <a:bodyPr>
            <a:noAutofit/>
          </a:bodyPr>
          <a:lstStyle>
            <a:lvl1pPr marL="0" indent="0">
              <a:buNone/>
              <a:defRPr sz="1867"/>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cxnSp>
        <p:nvCxnSpPr>
          <p:cNvPr id="8" name="Straight Connector 7"/>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8439" y="1524000"/>
            <a:ext cx="5414659" cy="3474720"/>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10" name="Text Placeholder 3"/>
          <p:cNvSpPr>
            <a:spLocks noGrp="1"/>
          </p:cNvSpPr>
          <p:nvPr>
            <p:ph type="body" sz="half" idx="14"/>
          </p:nvPr>
        </p:nvSpPr>
        <p:spPr>
          <a:xfrm>
            <a:off x="6248440" y="5105400"/>
            <a:ext cx="5411609" cy="838200"/>
          </a:xfrm>
        </p:spPr>
        <p:txBody>
          <a:bodyPr>
            <a:noAutofit/>
          </a:bodyPr>
          <a:lstStyle>
            <a:lvl1pPr marL="0" indent="0">
              <a:buNone/>
              <a:defRPr sz="1867"/>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13533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x-none"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953" y="1524000"/>
            <a:ext cx="3475625" cy="3048000"/>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4" name="Text Placeholder 3"/>
          <p:cNvSpPr>
            <a:spLocks noGrp="1"/>
          </p:cNvSpPr>
          <p:nvPr>
            <p:ph type="body" sz="half" idx="2"/>
          </p:nvPr>
        </p:nvSpPr>
        <p:spPr>
          <a:xfrm>
            <a:off x="531953" y="4701399"/>
            <a:ext cx="3475625" cy="1242204"/>
          </a:xfrm>
        </p:spPr>
        <p:txBody>
          <a:bodyPr>
            <a:noAutofit/>
          </a:bodyPr>
          <a:lstStyle>
            <a:lvl1pPr marL="0" indent="0">
              <a:buNone/>
              <a:defRPr sz="1867"/>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8190" y="1524000"/>
            <a:ext cx="3475625" cy="3048000"/>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10" name="Text Placeholder 3"/>
          <p:cNvSpPr>
            <a:spLocks noGrp="1"/>
          </p:cNvSpPr>
          <p:nvPr>
            <p:ph type="body" sz="half" idx="14"/>
          </p:nvPr>
        </p:nvSpPr>
        <p:spPr>
          <a:xfrm>
            <a:off x="4358190" y="4701399"/>
            <a:ext cx="3475625" cy="1242204"/>
          </a:xfrm>
        </p:spPr>
        <p:txBody>
          <a:bodyPr>
            <a:noAutofit/>
          </a:bodyPr>
          <a:lstStyle>
            <a:lvl1pPr marL="0" indent="0">
              <a:buNone/>
              <a:defRPr sz="1867"/>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4424" y="1524000"/>
            <a:ext cx="3475625" cy="3048000"/>
          </a:xfrm>
          <a:solidFill>
            <a:schemeClr val="bg2"/>
          </a:solidFill>
        </p:spPr>
        <p:txBody>
          <a:bodyPr tIns="137100">
            <a:noAutofit/>
          </a:bodyPr>
          <a:lstStyle>
            <a:lvl1pPr marL="0" indent="0" algn="ctr">
              <a:buNone/>
              <a:defRPr sz="24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14" name="Text Placeholder 3"/>
          <p:cNvSpPr>
            <a:spLocks noGrp="1"/>
          </p:cNvSpPr>
          <p:nvPr>
            <p:ph type="body" sz="half" idx="16"/>
          </p:nvPr>
        </p:nvSpPr>
        <p:spPr>
          <a:xfrm>
            <a:off x="8184424" y="4701399"/>
            <a:ext cx="3475625" cy="1242204"/>
          </a:xfrm>
        </p:spPr>
        <p:txBody>
          <a:bodyPr>
            <a:noAutofit/>
          </a:bodyPr>
          <a:lstStyle>
            <a:lvl1pPr marL="0" indent="0">
              <a:buNone/>
              <a:defRPr sz="1867"/>
            </a:lvl1pPr>
            <a:lvl2pPr marL="456990" indent="0">
              <a:buNone/>
              <a:defRPr sz="1200"/>
            </a:lvl2pPr>
            <a:lvl3pPr marL="914004" indent="0">
              <a:buNone/>
              <a:defRPr sz="1067"/>
            </a:lvl3pPr>
            <a:lvl4pPr marL="1371003" indent="0">
              <a:buNone/>
              <a:defRPr sz="933"/>
            </a:lvl4pPr>
            <a:lvl5pPr marL="1828010" indent="0">
              <a:buNone/>
              <a:defRPr sz="933"/>
            </a:lvl5pPr>
            <a:lvl6pPr marL="2285000" indent="0">
              <a:buNone/>
              <a:defRPr sz="933"/>
            </a:lvl6pPr>
            <a:lvl7pPr marL="2742010" indent="0">
              <a:buNone/>
              <a:defRPr sz="933"/>
            </a:lvl7pPr>
            <a:lvl8pPr marL="3199013" indent="0">
              <a:buNone/>
              <a:defRPr sz="933"/>
            </a:lvl8pPr>
            <a:lvl9pPr marL="3656021" indent="0">
              <a:buNone/>
              <a:defRPr sz="933"/>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273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x-none"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55" y="1522840"/>
            <a:ext cx="6497057" cy="4567423"/>
          </a:xfrm>
          <a:prstGeom prst="rect">
            <a:avLst/>
          </a:prstGeom>
        </p:spPr>
      </p:pic>
      <p:sp>
        <p:nvSpPr>
          <p:cNvPr id="9" name="Picture Placeholder 2"/>
          <p:cNvSpPr>
            <a:spLocks noGrp="1"/>
          </p:cNvSpPr>
          <p:nvPr>
            <p:ph type="pic" idx="13"/>
          </p:nvPr>
        </p:nvSpPr>
        <p:spPr bwMode="gray">
          <a:xfrm>
            <a:off x="4533493" y="1850231"/>
            <a:ext cx="5248055" cy="3969544"/>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770524" y="1828800"/>
            <a:ext cx="1841355" cy="3887139"/>
          </a:xfrm>
          <a:prstGeom prst="rect">
            <a:avLst/>
          </a:prstGeom>
        </p:spPr>
      </p:pic>
      <p:sp>
        <p:nvSpPr>
          <p:cNvPr id="13" name="Picture Placeholder 2"/>
          <p:cNvSpPr>
            <a:spLocks noGrp="1"/>
          </p:cNvSpPr>
          <p:nvPr>
            <p:ph type="pic" idx="1"/>
          </p:nvPr>
        </p:nvSpPr>
        <p:spPr bwMode="gray">
          <a:xfrm>
            <a:off x="1889186" y="2372664"/>
            <a:ext cx="1618909" cy="2834640"/>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Tree>
    <p:extLst>
      <p:ext uri="{BB962C8B-B14F-4D97-AF65-F5344CB8AC3E}">
        <p14:creationId xmlns:p14="http://schemas.microsoft.com/office/powerpoint/2010/main" val="73052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954" y="406400"/>
            <a:ext cx="5853684" cy="889000"/>
          </a:xfrm>
        </p:spPr>
        <p:txBody>
          <a:bodyPr anchor="b">
            <a:noAutofit/>
          </a:bodyPr>
          <a:lstStyle>
            <a:lvl1pPr algn="l">
              <a:defRPr sz="3600" b="0"/>
            </a:lvl1pPr>
          </a:lstStyle>
          <a:p>
            <a:r>
              <a:rPr lang="x-none"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6" y="2448864"/>
            <a:ext cx="1618909" cy="2834640"/>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5750675" y="1112972"/>
            <a:ext cx="6007047" cy="4568613"/>
          </a:xfrm>
          <a:prstGeom prst="rect">
            <a:avLst/>
          </a:prstGeom>
        </p:spPr>
      </p:pic>
      <p:sp>
        <p:nvSpPr>
          <p:cNvPr id="9" name="Picture Placeholder 2"/>
          <p:cNvSpPr>
            <a:spLocks noGrp="1"/>
          </p:cNvSpPr>
          <p:nvPr>
            <p:ph type="pic" idx="13"/>
          </p:nvPr>
        </p:nvSpPr>
        <p:spPr bwMode="gray">
          <a:xfrm>
            <a:off x="6749449" y="1013146"/>
            <a:ext cx="3963169" cy="5252348"/>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79675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sp>
        <p:nvSpPr>
          <p:cNvPr id="2" name="Title 1"/>
          <p:cNvSpPr>
            <a:spLocks noGrp="1"/>
          </p:cNvSpPr>
          <p:nvPr>
            <p:ph type="ctrTitle"/>
          </p:nvPr>
        </p:nvSpPr>
        <p:spPr>
          <a:xfrm>
            <a:off x="531952" y="739794"/>
            <a:ext cx="8765283"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901" y="2286000"/>
            <a:ext cx="8766424" cy="914400"/>
          </a:xfrm>
        </p:spPr>
        <p:txBody>
          <a:bodyPr>
            <a:noAutofit/>
          </a:bodyPr>
          <a:lstStyle>
            <a:lvl1pPr marL="0" indent="0" algn="l">
              <a:spcBef>
                <a:spcPts val="0"/>
              </a:spcBef>
              <a:buNone/>
              <a:defRPr sz="2400" b="1">
                <a:solidFill>
                  <a:schemeClr val="tx1"/>
                </a:solidFill>
              </a:defRPr>
            </a:lvl1pPr>
            <a:lvl2pPr marL="456990" indent="0" algn="ctr">
              <a:buNone/>
              <a:defRPr>
                <a:solidFill>
                  <a:schemeClr val="tx1">
                    <a:tint val="75000"/>
                  </a:schemeClr>
                </a:solidFill>
              </a:defRPr>
            </a:lvl2pPr>
            <a:lvl3pPr marL="914004" indent="0" algn="ctr">
              <a:buNone/>
              <a:defRPr>
                <a:solidFill>
                  <a:schemeClr val="tx1">
                    <a:tint val="75000"/>
                  </a:schemeClr>
                </a:solidFill>
              </a:defRPr>
            </a:lvl3pPr>
            <a:lvl4pPr marL="1371003" indent="0" algn="ctr">
              <a:buNone/>
              <a:defRPr>
                <a:solidFill>
                  <a:schemeClr val="tx1">
                    <a:tint val="75000"/>
                  </a:schemeClr>
                </a:solidFill>
              </a:defRPr>
            </a:lvl4pPr>
            <a:lvl5pPr marL="1828010" indent="0" algn="ctr">
              <a:buNone/>
              <a:defRPr>
                <a:solidFill>
                  <a:schemeClr val="tx1">
                    <a:tint val="75000"/>
                  </a:schemeClr>
                </a:solidFill>
              </a:defRPr>
            </a:lvl5pPr>
            <a:lvl6pPr marL="2285000" indent="0" algn="ctr">
              <a:buNone/>
              <a:defRPr>
                <a:solidFill>
                  <a:schemeClr val="tx1">
                    <a:tint val="75000"/>
                  </a:schemeClr>
                </a:solidFill>
              </a:defRPr>
            </a:lvl6pPr>
            <a:lvl7pPr marL="2742010" indent="0" algn="ctr">
              <a:buNone/>
              <a:defRPr>
                <a:solidFill>
                  <a:schemeClr val="tx1">
                    <a:tint val="75000"/>
                  </a:schemeClr>
                </a:solidFill>
              </a:defRPr>
            </a:lvl7pPr>
            <a:lvl8pPr marL="3199013" indent="0" algn="ctr">
              <a:buNone/>
              <a:defRPr>
                <a:solidFill>
                  <a:schemeClr val="tx1">
                    <a:tint val="75000"/>
                  </a:schemeClr>
                </a:solidFill>
              </a:defRPr>
            </a:lvl8pPr>
            <a:lvl9pPr marL="3656021"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12/1/2017</a:t>
            </a:fld>
            <a:endParaRPr dirty="0">
              <a:solidFill>
                <a:srgbClr val="FFFFFF">
                  <a:lumMod val="60000"/>
                  <a:lumOff val="40000"/>
                </a:srgbClr>
              </a:solidFill>
            </a:endParaRPr>
          </a:p>
        </p:txBody>
      </p:sp>
      <p:sp>
        <p:nvSpPr>
          <p:cNvPr id="11" name="TextBox 10"/>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341706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x-none"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8784" y="1584168"/>
            <a:ext cx="5830819" cy="4109595"/>
          </a:xfrm>
          <a:prstGeom prst="rect">
            <a:avLst/>
          </a:prstGeom>
        </p:spPr>
      </p:pic>
      <p:sp>
        <p:nvSpPr>
          <p:cNvPr id="16" name="Picture Placeholder 2"/>
          <p:cNvSpPr>
            <a:spLocks noGrp="1"/>
          </p:cNvSpPr>
          <p:nvPr>
            <p:ph type="pic" idx="13"/>
          </p:nvPr>
        </p:nvSpPr>
        <p:spPr bwMode="gray">
          <a:xfrm>
            <a:off x="4533493" y="1971679"/>
            <a:ext cx="5248055" cy="3324225"/>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777" y="1981200"/>
            <a:ext cx="1877740" cy="3634952"/>
          </a:xfrm>
          <a:prstGeom prst="rect">
            <a:avLst/>
          </a:prstGeom>
        </p:spPr>
      </p:pic>
      <p:sp>
        <p:nvSpPr>
          <p:cNvPr id="18" name="Picture Placeholder 2"/>
          <p:cNvSpPr>
            <a:spLocks noGrp="1"/>
          </p:cNvSpPr>
          <p:nvPr>
            <p:ph type="pic" idx="1"/>
          </p:nvPr>
        </p:nvSpPr>
        <p:spPr bwMode="gray">
          <a:xfrm>
            <a:off x="1885630" y="2363140"/>
            <a:ext cx="1631993" cy="2894661"/>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Tree>
    <p:extLst>
      <p:ext uri="{BB962C8B-B14F-4D97-AF65-F5344CB8AC3E}">
        <p14:creationId xmlns:p14="http://schemas.microsoft.com/office/powerpoint/2010/main" val="238009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950" y="406400"/>
            <a:ext cx="5853684" cy="889000"/>
          </a:xfrm>
        </p:spPr>
        <p:txBody>
          <a:bodyPr anchor="b">
            <a:noAutofit/>
          </a:bodyPr>
          <a:lstStyle>
            <a:lvl1pPr algn="l">
              <a:defRPr sz="3600" b="0"/>
            </a:lvl1pPr>
          </a:lstStyle>
          <a:p>
            <a:r>
              <a:rPr lang="x-none"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r="3674"/>
          <a:stretch/>
        </p:blipFill>
        <p:spPr>
          <a:xfrm rot="5400000">
            <a:off x="5796567" y="1258216"/>
            <a:ext cx="5935471" cy="4346525"/>
          </a:xfrm>
          <a:prstGeom prst="rect">
            <a:avLst/>
          </a:prstGeom>
        </p:spPr>
      </p:pic>
      <p:sp>
        <p:nvSpPr>
          <p:cNvPr id="11" name="Picture Placeholder 2"/>
          <p:cNvSpPr>
            <a:spLocks noGrp="1"/>
          </p:cNvSpPr>
          <p:nvPr>
            <p:ph type="pic" idx="13"/>
          </p:nvPr>
        </p:nvSpPr>
        <p:spPr bwMode="gray">
          <a:xfrm>
            <a:off x="7021772" y="771542"/>
            <a:ext cx="3487057" cy="5534025"/>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2625" y="2019300"/>
            <a:ext cx="1877740" cy="3634952"/>
          </a:xfrm>
          <a:prstGeom prst="rect">
            <a:avLst/>
          </a:prstGeom>
        </p:spPr>
      </p:pic>
      <p:sp>
        <p:nvSpPr>
          <p:cNvPr id="18" name="Picture Placeholder 2"/>
          <p:cNvSpPr>
            <a:spLocks noGrp="1"/>
          </p:cNvSpPr>
          <p:nvPr>
            <p:ph type="pic" idx="14"/>
          </p:nvPr>
        </p:nvSpPr>
        <p:spPr bwMode="gray">
          <a:xfrm>
            <a:off x="4090034" y="2401240"/>
            <a:ext cx="1618909" cy="2894661"/>
          </a:xfrm>
          <a:solidFill>
            <a:schemeClr val="bg2"/>
          </a:solidFill>
          <a:ln w="12700">
            <a:solidFill>
              <a:schemeClr val="bg2"/>
            </a:solidFill>
          </a:ln>
        </p:spPr>
        <p:txBody>
          <a:bodyPr tIns="137100">
            <a:noAutofit/>
          </a:bodyPr>
          <a:lstStyle>
            <a:lvl1pPr marL="0" indent="0" algn="ctr">
              <a:buNone/>
              <a:defRPr sz="2000"/>
            </a:lvl1pPr>
            <a:lvl2pPr marL="456990" indent="0">
              <a:buNone/>
              <a:defRPr sz="2800"/>
            </a:lvl2pPr>
            <a:lvl3pPr marL="914004" indent="0">
              <a:buNone/>
              <a:defRPr sz="2400"/>
            </a:lvl3pPr>
            <a:lvl4pPr marL="1371003" indent="0">
              <a:buNone/>
              <a:defRPr sz="2000"/>
            </a:lvl4pPr>
            <a:lvl5pPr marL="1828010" indent="0">
              <a:buNone/>
              <a:defRPr sz="2000"/>
            </a:lvl5pPr>
            <a:lvl6pPr marL="2285000" indent="0">
              <a:buNone/>
              <a:defRPr sz="2000"/>
            </a:lvl6pPr>
            <a:lvl7pPr marL="2742010" indent="0">
              <a:buNone/>
              <a:defRPr sz="2000"/>
            </a:lvl7pPr>
            <a:lvl8pPr marL="3199013" indent="0">
              <a:buNone/>
              <a:defRPr sz="2000"/>
            </a:lvl8pPr>
            <a:lvl9pPr marL="3656021" indent="0">
              <a:buNone/>
              <a:defRPr sz="2000"/>
            </a:lvl9pPr>
          </a:lstStyle>
          <a:p>
            <a:r>
              <a:rPr lang="x-none" smtClean="0"/>
              <a:t>Drag picture to placeholder or click icon to add</a:t>
            </a:r>
            <a:endParaRPr dirty="0"/>
          </a:p>
        </p:txBody>
      </p:sp>
    </p:spTree>
    <p:extLst>
      <p:ext uri="{BB962C8B-B14F-4D97-AF65-F5344CB8AC3E}">
        <p14:creationId xmlns:p14="http://schemas.microsoft.com/office/powerpoint/2010/main" val="21024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grpSp>
        <p:nvGrpSpPr>
          <p:cNvPr id="2" name="Group 1"/>
          <p:cNvGrpSpPr/>
          <p:nvPr/>
        </p:nvGrpSpPr>
        <p:grpSpPr>
          <a:xfrm>
            <a:off x="-285" y="0"/>
            <a:ext cx="12192575"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grpSp>
      <p:sp>
        <p:nvSpPr>
          <p:cNvPr id="3" name="Title 2"/>
          <p:cNvSpPr>
            <a:spLocks noGrp="1"/>
          </p:cNvSpPr>
          <p:nvPr>
            <p:ph type="title" hasCustomPrompt="1"/>
          </p:nvPr>
        </p:nvSpPr>
        <p:spPr>
          <a:xfrm>
            <a:off x="760611" y="609603"/>
            <a:ext cx="4573191" cy="2044700"/>
          </a:xfrm>
        </p:spPr>
        <p:txBody>
          <a:bodyPr/>
          <a:lstStyle>
            <a:lvl1pPr>
              <a:defRPr sz="13866"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611" y="2666999"/>
            <a:ext cx="457319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14" name="TextBox 13"/>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5F5F5F">
                    <a:lumMod val="60000"/>
                    <a:lumOff val="40000"/>
                  </a:srgbClr>
                </a:solidFill>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171031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969" y="1371600"/>
            <a:ext cx="11128097" cy="889000"/>
          </a:xfrm>
          <a:prstGeom prst="rect">
            <a:avLst/>
          </a:prstGeom>
          <a:noFill/>
        </p:spPr>
        <p:txBody>
          <a:bodyPr wrap="none" lIns="0" tIns="0" rIns="0" bIns="0" rtlCol="0" anchor="b">
            <a:noAutofit/>
          </a:bodyPr>
          <a:lstStyle/>
          <a:p>
            <a:pPr defTabSz="914004">
              <a:lnSpc>
                <a:spcPct val="90000"/>
              </a:lnSpc>
            </a:pPr>
            <a:r>
              <a:rPr sz="3200" dirty="0">
                <a:solidFill>
                  <a:srgbClr val="5F5F5F"/>
                </a:solidFill>
              </a:rPr>
              <a:t>Safe Harbor Statement</a:t>
            </a:r>
          </a:p>
        </p:txBody>
      </p:sp>
      <p:sp>
        <p:nvSpPr>
          <p:cNvPr id="6" name="TextBox 5"/>
          <p:cNvSpPr txBox="1"/>
          <p:nvPr/>
        </p:nvSpPr>
        <p:spPr>
          <a:xfrm>
            <a:off x="531969" y="2514600"/>
            <a:ext cx="11128097" cy="2286000"/>
          </a:xfrm>
          <a:prstGeom prst="rect">
            <a:avLst/>
          </a:prstGeom>
          <a:noFill/>
        </p:spPr>
        <p:txBody>
          <a:bodyPr wrap="square" lIns="0" tIns="0" rIns="0" bIns="0" rtlCol="0" anchor="t">
            <a:noAutofit/>
          </a:bodyPr>
          <a:lstStyle/>
          <a:p>
            <a:pPr defTabSz="914004">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8413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969" y="1371600"/>
            <a:ext cx="11128097" cy="889000"/>
          </a:xfrm>
          <a:prstGeom prst="rect">
            <a:avLst/>
          </a:prstGeom>
          <a:noFill/>
        </p:spPr>
        <p:txBody>
          <a:bodyPr wrap="none" lIns="0" tIns="0" rIns="0" bIns="0" rtlCol="0" anchor="b">
            <a:noAutofit/>
          </a:bodyPr>
          <a:lstStyle/>
          <a:p>
            <a:pPr defTabSz="914004">
              <a:lnSpc>
                <a:spcPct val="90000"/>
              </a:lnSpc>
            </a:pPr>
            <a:r>
              <a:rPr sz="3200" dirty="0">
                <a:solidFill>
                  <a:srgbClr val="5F5F5F"/>
                </a:solidFill>
              </a:rPr>
              <a:t>Safe Harbor Statement</a:t>
            </a:r>
          </a:p>
        </p:txBody>
      </p:sp>
      <p:sp>
        <p:nvSpPr>
          <p:cNvPr id="6" name="TextBox 5"/>
          <p:cNvSpPr txBox="1"/>
          <p:nvPr/>
        </p:nvSpPr>
        <p:spPr>
          <a:xfrm>
            <a:off x="531969" y="2514600"/>
            <a:ext cx="11128097" cy="2286000"/>
          </a:xfrm>
          <a:prstGeom prst="rect">
            <a:avLst/>
          </a:prstGeom>
          <a:noFill/>
        </p:spPr>
        <p:txBody>
          <a:bodyPr wrap="square" lIns="0" tIns="0" rIns="0" bIns="0" rtlCol="0" anchor="t">
            <a:noAutofit/>
          </a:bodyPr>
          <a:lstStyle/>
          <a:p>
            <a:pPr defTabSz="914004">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74977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1598" y="2313433"/>
            <a:ext cx="6548809" cy="1832339"/>
          </a:xfrm>
          <a:prstGeom prst="rect">
            <a:avLst/>
          </a:prstGeom>
        </p:spPr>
      </p:pic>
    </p:spTree>
    <p:extLst>
      <p:ext uri="{BB962C8B-B14F-4D97-AF65-F5344CB8AC3E}">
        <p14:creationId xmlns:p14="http://schemas.microsoft.com/office/powerpoint/2010/main" val="38334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62" y="129397"/>
            <a:ext cx="11915881" cy="6547451"/>
          </a:xfrm>
          <a:prstGeom prst="rect">
            <a:avLst/>
          </a:prstGeom>
          <a:noFill/>
          <a:ln>
            <a:noFill/>
          </a:ln>
        </p:spPr>
      </p:pic>
      <p:grpSp>
        <p:nvGrpSpPr>
          <p:cNvPr id="3" name="Group 2"/>
          <p:cNvGrpSpPr/>
          <p:nvPr userDrawn="1"/>
        </p:nvGrpSpPr>
        <p:grpSpPr>
          <a:xfrm>
            <a:off x="-285" y="0"/>
            <a:ext cx="12192575"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4" y="2843829"/>
            <a:ext cx="4545752" cy="569547"/>
          </a:xfrm>
          <a:prstGeom prst="rect">
            <a:avLst/>
          </a:prstGeom>
        </p:spPr>
      </p:pic>
    </p:spTree>
    <p:extLst>
      <p:ext uri="{BB962C8B-B14F-4D97-AF65-F5344CB8AC3E}">
        <p14:creationId xmlns:p14="http://schemas.microsoft.com/office/powerpoint/2010/main" val="62015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531293" y="1524001"/>
            <a:ext cx="11129420" cy="4419600"/>
          </a:xfrm>
        </p:spPr>
        <p:txBody>
          <a:bodyPr vert="eaVert">
            <a:no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12/1/2017</a:t>
            </a:fld>
            <a:endParaRPr lang="en-US">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1948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x-none"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7818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1"/>
            <a:ext cx="12192000" cy="68579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sp>
        <p:nvSpPr>
          <p:cNvPr id="7" name="Rectangle 6"/>
          <p:cNvSpPr/>
          <p:nvPr userDrawn="1"/>
        </p:nvSpPr>
        <p:spPr>
          <a:xfrm>
            <a:off x="7924799" y="0"/>
            <a:ext cx="4267203" cy="68580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8576" y="338663"/>
            <a:ext cx="2865120" cy="883412"/>
          </a:xfrm>
          <a:prstGeom prst="rect">
            <a:avLst/>
          </a:prstGeom>
        </p:spPr>
      </p:pic>
      <p:sp>
        <p:nvSpPr>
          <p:cNvPr id="17" name="Title 1"/>
          <p:cNvSpPr>
            <a:spLocks noGrp="1"/>
          </p:cNvSpPr>
          <p:nvPr>
            <p:ph type="title" hasCustomPrompt="1"/>
          </p:nvPr>
        </p:nvSpPr>
        <p:spPr>
          <a:xfrm>
            <a:off x="602005" y="2111023"/>
            <a:ext cx="6701932" cy="1640876"/>
          </a:xfrm>
        </p:spPr>
        <p:txBody>
          <a:bodyPr anchor="b" anchorCtr="0"/>
          <a:lstStyle>
            <a:lvl1pPr>
              <a:defRPr sz="3733">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601133" y="3885701"/>
            <a:ext cx="6702777" cy="1397499"/>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7924800" y="0"/>
            <a:ext cx="4267200" cy="6858000"/>
          </a:xfrm>
          <a:effectLst>
            <a:innerShdw blurRad="63500" dist="50800" dir="10800000">
              <a:prstClr val="black">
                <a:alpha val="50000"/>
              </a:prstClr>
            </a:innerShdw>
          </a:effectLst>
        </p:spPr>
        <p:txBody>
          <a:bodyPr anchor="ctr" anchorCtr="1"/>
          <a:lstStyle>
            <a:lvl1pPr marL="8035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p14="http://schemas.microsoft.com/office/powerpoint/2010/main" val="25836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sp>
        <p:nvSpPr>
          <p:cNvPr id="2" name="Title 1"/>
          <p:cNvSpPr>
            <a:spLocks noGrp="1"/>
          </p:cNvSpPr>
          <p:nvPr>
            <p:ph type="ctrTitle"/>
          </p:nvPr>
        </p:nvSpPr>
        <p:spPr>
          <a:xfrm>
            <a:off x="531952" y="739794"/>
            <a:ext cx="8765283"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901" y="2286000"/>
            <a:ext cx="8766424" cy="914400"/>
          </a:xfrm>
        </p:spPr>
        <p:txBody>
          <a:bodyPr>
            <a:noAutofit/>
          </a:bodyPr>
          <a:lstStyle>
            <a:lvl1pPr marL="0" indent="0" algn="l">
              <a:spcBef>
                <a:spcPts val="0"/>
              </a:spcBef>
              <a:buNone/>
              <a:defRPr sz="2400" b="1">
                <a:solidFill>
                  <a:schemeClr val="tx1"/>
                </a:solidFill>
              </a:defRPr>
            </a:lvl1pPr>
            <a:lvl2pPr marL="456990" indent="0" algn="ctr">
              <a:buNone/>
              <a:defRPr>
                <a:solidFill>
                  <a:schemeClr val="tx1">
                    <a:tint val="75000"/>
                  </a:schemeClr>
                </a:solidFill>
              </a:defRPr>
            </a:lvl2pPr>
            <a:lvl3pPr marL="914004" indent="0" algn="ctr">
              <a:buNone/>
              <a:defRPr>
                <a:solidFill>
                  <a:schemeClr val="tx1">
                    <a:tint val="75000"/>
                  </a:schemeClr>
                </a:solidFill>
              </a:defRPr>
            </a:lvl3pPr>
            <a:lvl4pPr marL="1371003" indent="0" algn="ctr">
              <a:buNone/>
              <a:defRPr>
                <a:solidFill>
                  <a:schemeClr val="tx1">
                    <a:tint val="75000"/>
                  </a:schemeClr>
                </a:solidFill>
              </a:defRPr>
            </a:lvl4pPr>
            <a:lvl5pPr marL="1828010" indent="0" algn="ctr">
              <a:buNone/>
              <a:defRPr>
                <a:solidFill>
                  <a:schemeClr val="tx1">
                    <a:tint val="75000"/>
                  </a:schemeClr>
                </a:solidFill>
              </a:defRPr>
            </a:lvl5pPr>
            <a:lvl6pPr marL="2285000" indent="0" algn="ctr">
              <a:buNone/>
              <a:defRPr>
                <a:solidFill>
                  <a:schemeClr val="tx1">
                    <a:tint val="75000"/>
                  </a:schemeClr>
                </a:solidFill>
              </a:defRPr>
            </a:lvl6pPr>
            <a:lvl7pPr marL="2742010" indent="0" algn="ctr">
              <a:buNone/>
              <a:defRPr>
                <a:solidFill>
                  <a:schemeClr val="tx1">
                    <a:tint val="75000"/>
                  </a:schemeClr>
                </a:solidFill>
              </a:defRPr>
            </a:lvl7pPr>
            <a:lvl8pPr marL="3199013" indent="0" algn="ctr">
              <a:buNone/>
              <a:defRPr>
                <a:solidFill>
                  <a:schemeClr val="tx1">
                    <a:tint val="75000"/>
                  </a:schemeClr>
                </a:solidFill>
              </a:defRPr>
            </a:lvl8pPr>
            <a:lvl9pPr marL="3656021"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12/1/2017</a:t>
            </a:fld>
            <a:endParaRPr dirty="0">
              <a:solidFill>
                <a:srgbClr val="FFFFFF">
                  <a:lumMod val="60000"/>
                  <a:lumOff val="40000"/>
                </a:srgbClr>
              </a:solidFill>
            </a:endParaRPr>
          </a:p>
        </p:txBody>
      </p:sp>
      <p:sp>
        <p:nvSpPr>
          <p:cNvPr id="11" name="TextBox 10"/>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30773"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67"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Tree>
    <p:extLst>
      <p:ext uri="{BB962C8B-B14F-4D97-AF65-F5344CB8AC3E}">
        <p14:creationId xmlns:p14="http://schemas.microsoft.com/office/powerpoint/2010/main" val="3510979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50124" y="6389154"/>
            <a:ext cx="3860800" cy="366183"/>
          </a:xfrm>
          <a:prstGeom prst="rect">
            <a:avLst/>
          </a:prstGeom>
        </p:spPr>
        <p:txBody>
          <a:bodyPr lIns="91364" tIns="45682" rIns="91364" bIns="45682"/>
          <a:lstStyle>
            <a:lvl1pPr defTabSz="1218207">
              <a:defRPr/>
            </a:lvl1pPr>
          </a:lstStyle>
          <a:p>
            <a:pPr>
              <a:defRPr/>
            </a:pPr>
            <a:endParaRPr lang="en-US" dirty="0">
              <a:solidFill>
                <a:srgbClr val="000000"/>
              </a:solidFill>
              <a:latin typeface="Arial"/>
              <a:ea typeface="ＭＳ Ｐゴシック" charset="-128"/>
            </a:endParaRPr>
          </a:p>
        </p:txBody>
      </p:sp>
    </p:spTree>
    <p:extLst>
      <p:ext uri="{BB962C8B-B14F-4D97-AF65-F5344CB8AC3E}">
        <p14:creationId xmlns:p14="http://schemas.microsoft.com/office/powerpoint/2010/main" val="4216878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87"/>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69"/>
            <a:ext cx="109728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8"/>
            <a:ext cx="10972800" cy="406400"/>
          </a:xfrm>
        </p:spPr>
        <p:txBody>
          <a:bodyPr anchor="t" anchorCtr="0">
            <a:noAutofit/>
          </a:bodyPr>
          <a:lstStyle>
            <a:lvl1pPr marL="0" indent="0">
              <a:spcAft>
                <a:spcPts val="0"/>
              </a:spcAft>
              <a:buFontTx/>
              <a:buNone/>
              <a:defRPr sz="2667">
                <a:solidFill>
                  <a:schemeClr val="accent1"/>
                </a:solidFill>
              </a:defRPr>
            </a:lvl1pPr>
            <a:lvl2pPr marL="609103" indent="0">
              <a:buFontTx/>
              <a:buNone/>
              <a:defRPr/>
            </a:lvl2pPr>
            <a:lvl3pPr marL="1218207" indent="0">
              <a:buFontTx/>
              <a:buNone/>
              <a:defRPr/>
            </a:lvl3pPr>
            <a:lvl4pPr marL="1827310" indent="0">
              <a:buFontTx/>
              <a:buNone/>
              <a:defRPr/>
            </a:lvl4pPr>
            <a:lvl5pPr marL="2436408" indent="0">
              <a:buFontTx/>
              <a:buNone/>
              <a:defRPr/>
            </a:lvl5pPr>
          </a:lstStyle>
          <a:p>
            <a:pPr lvl="0"/>
            <a:r>
              <a:rPr lang="en-US" smtClean="0"/>
              <a:t>Click to edit Master text styles</a:t>
            </a:r>
          </a:p>
        </p:txBody>
      </p:sp>
      <p:sp>
        <p:nvSpPr>
          <p:cNvPr id="5" name="Rectangle 4"/>
          <p:cNvSpPr/>
          <p:nvPr userDrawn="1"/>
        </p:nvSpPr>
        <p:spPr>
          <a:xfrm>
            <a:off x="0" y="0"/>
            <a:ext cx="7680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spTree>
    <p:extLst>
      <p:ext uri="{BB962C8B-B14F-4D97-AF65-F5344CB8AC3E}">
        <p14:creationId xmlns:p14="http://schemas.microsoft.com/office/powerpoint/2010/main" val="38795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410"/>
            <a:ext cx="10972781"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463" y="2029469"/>
            <a:ext cx="109728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1372308"/>
            <a:ext cx="10972800" cy="406400"/>
          </a:xfrm>
        </p:spPr>
        <p:txBody>
          <a:bodyPr anchor="t" anchorCtr="0">
            <a:noAutofit/>
          </a:bodyPr>
          <a:lstStyle>
            <a:lvl1pPr marL="0" indent="0">
              <a:spcAft>
                <a:spcPts val="0"/>
              </a:spcAft>
              <a:buFontTx/>
              <a:buNone/>
              <a:defRPr sz="2667">
                <a:solidFill>
                  <a:schemeClr val="accent1"/>
                </a:solidFill>
              </a:defRPr>
            </a:lvl1pPr>
            <a:lvl2pPr marL="609103" indent="0">
              <a:buFontTx/>
              <a:buNone/>
              <a:defRPr/>
            </a:lvl2pPr>
            <a:lvl3pPr marL="1218207" indent="0">
              <a:buFontTx/>
              <a:buNone/>
              <a:defRPr/>
            </a:lvl3pPr>
            <a:lvl4pPr marL="1827310" indent="0">
              <a:buFontTx/>
              <a:buNone/>
              <a:defRPr/>
            </a:lvl4pPr>
            <a:lvl5pPr marL="2436408" indent="0">
              <a:buFontTx/>
              <a:buNone/>
              <a:defRPr/>
            </a:lvl5pPr>
          </a:lstStyle>
          <a:p>
            <a:pPr lvl="0"/>
            <a:r>
              <a:rPr lang="en-US" smtClean="0"/>
              <a:t>Click to edit Master text styles</a:t>
            </a:r>
          </a:p>
        </p:txBody>
      </p:sp>
      <p:sp>
        <p:nvSpPr>
          <p:cNvPr id="5" name="Rectangle 4"/>
          <p:cNvSpPr/>
          <p:nvPr userDrawn="1"/>
        </p:nvSpPr>
        <p:spPr>
          <a:xfrm>
            <a:off x="0" y="0"/>
            <a:ext cx="7680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spTree>
    <p:extLst>
      <p:ext uri="{BB962C8B-B14F-4D97-AF65-F5344CB8AC3E}">
        <p14:creationId xmlns:p14="http://schemas.microsoft.com/office/powerpoint/2010/main" val="160844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2288608"/>
            <a:ext cx="5712177"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sp>
        <p:nvSpPr>
          <p:cNvPr id="8" name="Rectangle 7"/>
          <p:cNvSpPr/>
          <p:nvPr userDrawn="1"/>
        </p:nvSpPr>
        <p:spPr bwMode="auto">
          <a:xfrm>
            <a:off x="2032" y="1542224"/>
            <a:ext cx="5721435"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688" tIns="61333" rIns="122688" bIns="61333" anchor="ctr"/>
          <a:lstStyle/>
          <a:p>
            <a:pPr marL="158620" indent="-158620" algn="ctr" defTabSz="1218207">
              <a:defRPr/>
            </a:pPr>
            <a:endParaRPr lang="en-US" sz="5333"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5757333" y="1542197"/>
            <a:ext cx="6434664" cy="39624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1004725" y="2479525"/>
            <a:ext cx="4175760" cy="2849880"/>
          </a:xfrm>
        </p:spPr>
        <p:txBody>
          <a:bodyPr>
            <a:normAutofit/>
          </a:bodyPr>
          <a:lstStyle>
            <a:lvl1pPr>
              <a:defRPr sz="2133"/>
            </a:lvl1pPr>
          </a:lstStyle>
          <a:p>
            <a:pPr lvl="0"/>
            <a:r>
              <a:rPr lang="en-US" smtClean="0"/>
              <a:t>Click to edit Master text styles</a:t>
            </a:r>
          </a:p>
        </p:txBody>
      </p:sp>
      <p:sp>
        <p:nvSpPr>
          <p:cNvPr id="24" name="Text Placeholder 22"/>
          <p:cNvSpPr>
            <a:spLocks noGrp="1"/>
          </p:cNvSpPr>
          <p:nvPr>
            <p:ph type="body" sz="quarter" idx="14" hasCustomPrompt="1"/>
          </p:nvPr>
        </p:nvSpPr>
        <p:spPr>
          <a:xfrm>
            <a:off x="1072461" y="1551499"/>
            <a:ext cx="4549424" cy="725801"/>
          </a:xfrm>
          <a:noFill/>
        </p:spPr>
        <p:txBody>
          <a:bodyPr lIns="0" tIns="0" rIns="0" bIns="0" anchor="ctr" anchorCtr="0">
            <a:noAutofit/>
          </a:bodyPr>
          <a:lstStyle>
            <a:lvl1pPr marL="0" indent="0">
              <a:buNone/>
              <a:defRPr sz="2667"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463" y="327385"/>
            <a:ext cx="10961495" cy="1027283"/>
          </a:xfrm>
        </p:spPr>
        <p:txBody>
          <a:bodyPr anchor="t" anchorCtr="0"/>
          <a:lstStyle>
            <a:lvl1pPr>
              <a:defRPr/>
            </a:lvl1pPr>
          </a:lstStyle>
          <a:p>
            <a:r>
              <a:rPr lang="en-US" smtClean="0"/>
              <a:t>Click to edit Master title style</a:t>
            </a:r>
            <a:endParaRPr lang="en-US" dirty="0"/>
          </a:p>
        </p:txBody>
      </p:sp>
      <p:sp>
        <p:nvSpPr>
          <p:cNvPr id="9" name="Rectangle 8"/>
          <p:cNvSpPr/>
          <p:nvPr userDrawn="1"/>
        </p:nvSpPr>
        <p:spPr>
          <a:xfrm>
            <a:off x="0" y="0"/>
            <a:ext cx="7680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19" tIns="60909" rIns="121819" bIns="60909" rtlCol="0" anchor="ctr"/>
          <a:lstStyle/>
          <a:p>
            <a:pPr algn="ctr" defTabSz="1218207"/>
            <a:endParaRPr lang="en-US" sz="1867" dirty="0">
              <a:solidFill>
                <a:prstClr val="white"/>
              </a:solidFill>
            </a:endParaRPr>
          </a:p>
        </p:txBody>
      </p:sp>
    </p:spTree>
    <p:extLst>
      <p:ext uri="{BB962C8B-B14F-4D97-AF65-F5344CB8AC3E}">
        <p14:creationId xmlns:p14="http://schemas.microsoft.com/office/powerpoint/2010/main" val="22339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12192000" cy="6858000"/>
            <a:chOff x="0" y="0"/>
            <a:chExt cx="9144000" cy="5143500"/>
          </a:xfrm>
        </p:grpSpPr>
        <p:pic>
          <p:nvPicPr>
            <p:cNvPr id="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8224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New Template_Case Study">
    <p:spTree>
      <p:nvGrpSpPr>
        <p:cNvPr id="1" name=""/>
        <p:cNvGrpSpPr/>
        <p:nvPr/>
      </p:nvGrpSpPr>
      <p:grpSpPr>
        <a:xfrm>
          <a:off x="0" y="0"/>
          <a:ext cx="0" cy="0"/>
          <a:chOff x="0" y="0"/>
          <a:chExt cx="0" cy="0"/>
        </a:xfrm>
      </p:grpSpPr>
      <p:sp>
        <p:nvSpPr>
          <p:cNvPr id="6" name="Rectangle 5"/>
          <p:cNvSpPr/>
          <p:nvPr userDrawn="1"/>
        </p:nvSpPr>
        <p:spPr>
          <a:xfrm>
            <a:off x="2" y="2288119"/>
            <a:ext cx="5712884" cy="322791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5" tIns="60923" rIns="121845" bIns="60923" anchor="ctr"/>
          <a:lstStyle/>
          <a:p>
            <a:pPr algn="ctr" defTabSz="914004">
              <a:defRPr/>
            </a:pPr>
            <a:endParaRPr lang="en-US" sz="1867" dirty="0">
              <a:solidFill>
                <a:srgbClr val="FFFFFF"/>
              </a:solidFill>
            </a:endParaRPr>
          </a:p>
        </p:txBody>
      </p:sp>
      <p:sp>
        <p:nvSpPr>
          <p:cNvPr id="7" name="Rectangle 6"/>
          <p:cNvSpPr/>
          <p:nvPr userDrawn="1"/>
        </p:nvSpPr>
        <p:spPr bwMode="auto">
          <a:xfrm>
            <a:off x="2118" y="1543050"/>
            <a:ext cx="5721349" cy="73448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08" tIns="61347" rIns="122708" bIns="61347" anchor="ctr"/>
          <a:lstStyle/>
          <a:p>
            <a:pPr marL="158653" indent="-158653" algn="ctr" defTabSz="914004">
              <a:defRPr/>
            </a:pPr>
            <a:endParaRPr lang="en-US" sz="5333"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p:nvPr>
        </p:nvSpPr>
        <p:spPr>
          <a:xfrm>
            <a:off x="5757333" y="1542197"/>
            <a:ext cx="6434664" cy="39624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1004725" y="2479525"/>
            <a:ext cx="4175760" cy="2849880"/>
          </a:xfrm>
        </p:spPr>
        <p:txBody>
          <a:bodyPr>
            <a:normAutofit/>
          </a:bodyPr>
          <a:lstStyle>
            <a:lvl1pPr>
              <a:defRPr sz="2133"/>
            </a:lvl1pPr>
          </a:lstStyle>
          <a:p>
            <a:pPr lvl="0"/>
            <a:r>
              <a:rPr lang="en-US" smtClean="0"/>
              <a:t>Click to edit Master text styles</a:t>
            </a:r>
          </a:p>
        </p:txBody>
      </p:sp>
      <p:sp>
        <p:nvSpPr>
          <p:cNvPr id="24" name="Text Placeholder 22"/>
          <p:cNvSpPr>
            <a:spLocks noGrp="1"/>
          </p:cNvSpPr>
          <p:nvPr>
            <p:ph type="body" sz="quarter" idx="14"/>
          </p:nvPr>
        </p:nvSpPr>
        <p:spPr bwMode="white">
          <a:xfrm>
            <a:off x="1072461" y="1551499"/>
            <a:ext cx="4549424" cy="725801"/>
          </a:xfrm>
          <a:noFill/>
        </p:spPr>
        <p:txBody>
          <a:bodyPr anchor="ctr">
            <a:noAutofit/>
          </a:bodyPr>
          <a:lstStyle>
            <a:lvl1pPr marL="0" indent="0">
              <a:buNone/>
              <a:defRPr sz="2667"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1072463" y="327387"/>
            <a:ext cx="10961495" cy="498116"/>
          </a:xfrm>
        </p:spPr>
        <p:txBody>
          <a:bodyPr/>
          <a:lstStyle>
            <a:lvl1pPr>
              <a:defRPr/>
            </a:lvl1pPr>
          </a:lstStyle>
          <a:p>
            <a:r>
              <a:rPr lang="en-US" dirty="0" smtClean="0"/>
              <a:t>Click to edit Master title style</a:t>
            </a:r>
            <a:endParaRPr lang="en-US" dirty="0"/>
          </a:p>
        </p:txBody>
      </p:sp>
      <p:sp>
        <p:nvSpPr>
          <p:cNvPr id="8" name="Text Placeholder 4"/>
          <p:cNvSpPr>
            <a:spLocks noGrp="1"/>
          </p:cNvSpPr>
          <p:nvPr>
            <p:ph type="body" sz="quarter" idx="16"/>
          </p:nvPr>
        </p:nvSpPr>
        <p:spPr>
          <a:xfrm>
            <a:off x="1072463" y="851608"/>
            <a:ext cx="10972800" cy="406400"/>
          </a:xfrm>
        </p:spPr>
        <p:txBody>
          <a:bodyPr>
            <a:noAutofit/>
          </a:bodyPr>
          <a:lstStyle>
            <a:lvl1pPr marL="0" indent="0">
              <a:spcAft>
                <a:spcPts val="0"/>
              </a:spcAft>
              <a:buFontTx/>
              <a:buNone/>
              <a:defRPr sz="2400">
                <a:solidFill>
                  <a:schemeClr val="accent1"/>
                </a:solidFill>
              </a:defRPr>
            </a:lvl1pPr>
            <a:lvl2pPr marL="609230" indent="0">
              <a:buFontTx/>
              <a:buNone/>
              <a:defRPr/>
            </a:lvl2pPr>
            <a:lvl3pPr marL="1218460" indent="0">
              <a:buFontTx/>
              <a:buNone/>
              <a:defRPr/>
            </a:lvl3pPr>
            <a:lvl4pPr marL="1827690" indent="0">
              <a:buFontTx/>
              <a:buNone/>
              <a:defRPr/>
            </a:lvl4pPr>
            <a:lvl5pPr marL="2436915"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323541913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sp>
        <p:nvSpPr>
          <p:cNvPr id="2" name="Title 1"/>
          <p:cNvSpPr>
            <a:spLocks noGrp="1"/>
          </p:cNvSpPr>
          <p:nvPr>
            <p:ph type="ctrTitle"/>
          </p:nvPr>
        </p:nvSpPr>
        <p:spPr>
          <a:xfrm>
            <a:off x="531952" y="739794"/>
            <a:ext cx="8765283"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901" y="2286000"/>
            <a:ext cx="8766424" cy="914400"/>
          </a:xfrm>
        </p:spPr>
        <p:txBody>
          <a:bodyPr>
            <a:noAutofit/>
          </a:bodyPr>
          <a:lstStyle>
            <a:lvl1pPr marL="0" indent="0" algn="l">
              <a:spcBef>
                <a:spcPts val="0"/>
              </a:spcBef>
              <a:buNone/>
              <a:defRPr sz="2400" b="1">
                <a:solidFill>
                  <a:schemeClr val="tx1"/>
                </a:solidFill>
              </a:defRPr>
            </a:lvl1pPr>
            <a:lvl2pPr marL="456990" indent="0" algn="ctr">
              <a:buNone/>
              <a:defRPr>
                <a:solidFill>
                  <a:schemeClr val="tx1">
                    <a:tint val="75000"/>
                  </a:schemeClr>
                </a:solidFill>
              </a:defRPr>
            </a:lvl2pPr>
            <a:lvl3pPr marL="914004" indent="0" algn="ctr">
              <a:buNone/>
              <a:defRPr>
                <a:solidFill>
                  <a:schemeClr val="tx1">
                    <a:tint val="75000"/>
                  </a:schemeClr>
                </a:solidFill>
              </a:defRPr>
            </a:lvl3pPr>
            <a:lvl4pPr marL="1371003" indent="0" algn="ctr">
              <a:buNone/>
              <a:defRPr>
                <a:solidFill>
                  <a:schemeClr val="tx1">
                    <a:tint val="75000"/>
                  </a:schemeClr>
                </a:solidFill>
              </a:defRPr>
            </a:lvl4pPr>
            <a:lvl5pPr marL="1828010" indent="0" algn="ctr">
              <a:buNone/>
              <a:defRPr>
                <a:solidFill>
                  <a:schemeClr val="tx1">
                    <a:tint val="75000"/>
                  </a:schemeClr>
                </a:solidFill>
              </a:defRPr>
            </a:lvl5pPr>
            <a:lvl6pPr marL="2285000" indent="0" algn="ctr">
              <a:buNone/>
              <a:defRPr>
                <a:solidFill>
                  <a:schemeClr val="tx1">
                    <a:tint val="75000"/>
                  </a:schemeClr>
                </a:solidFill>
              </a:defRPr>
            </a:lvl6pPr>
            <a:lvl7pPr marL="2742010" indent="0" algn="ctr">
              <a:buNone/>
              <a:defRPr>
                <a:solidFill>
                  <a:schemeClr val="tx1">
                    <a:tint val="75000"/>
                  </a:schemeClr>
                </a:solidFill>
              </a:defRPr>
            </a:lvl7pPr>
            <a:lvl8pPr marL="3199013" indent="0" algn="ctr">
              <a:buNone/>
              <a:defRPr>
                <a:solidFill>
                  <a:schemeClr val="tx1">
                    <a:tint val="75000"/>
                  </a:schemeClr>
                </a:solidFill>
              </a:defRPr>
            </a:lvl8pPr>
            <a:lvl9pPr marL="3656021"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12/1/2017</a:t>
            </a:fld>
            <a:endParaRPr dirty="0">
              <a:solidFill>
                <a:srgbClr val="FFFFFF">
                  <a:lumMod val="60000"/>
                  <a:lumOff val="40000"/>
                </a:srgbClr>
              </a:solidFill>
            </a:endParaRPr>
          </a:p>
        </p:txBody>
      </p:sp>
      <p:sp>
        <p:nvSpPr>
          <p:cNvPr id="11" name="TextBox 10"/>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30773"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914004"/>
            <a:endParaRPr sz="1867"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67"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
        <p:nvSpPr>
          <p:cNvPr id="15" name="Rectangle 14"/>
          <p:cNvSpPr/>
          <p:nvPr userDrawn="1"/>
        </p:nvSpPr>
        <p:spPr>
          <a:xfrm>
            <a:off x="9826003"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04">
              <a:lnSpc>
                <a:spcPct val="90000"/>
              </a:lnSpc>
            </a:pPr>
            <a:endParaRPr lang="en-US" sz="1867" dirty="0">
              <a:solidFill>
                <a:srgbClr val="FFFFFF"/>
              </a:solidFill>
            </a:endParaRPr>
          </a:p>
        </p:txBody>
      </p:sp>
    </p:spTree>
    <p:extLst>
      <p:ext uri="{BB962C8B-B14F-4D97-AF65-F5344CB8AC3E}">
        <p14:creationId xmlns:p14="http://schemas.microsoft.com/office/powerpoint/2010/main" val="3649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dirty="0"/>
          </a:p>
        </p:txBody>
      </p:sp>
      <p:sp>
        <p:nvSpPr>
          <p:cNvPr id="3" name="Content Placeholder 2"/>
          <p:cNvSpPr>
            <a:spLocks noGrp="1"/>
          </p:cNvSpPr>
          <p:nvPr>
            <p:ph idx="1"/>
          </p:nvPr>
        </p:nvSpPr>
        <p:spPr>
          <a:xfrm>
            <a:off x="531293" y="1524001"/>
            <a:ext cx="11129420" cy="44196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2407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dirty="0"/>
          </a:p>
        </p:txBody>
      </p:sp>
      <p:sp>
        <p:nvSpPr>
          <p:cNvPr id="7" name="Text Placeholder 12"/>
          <p:cNvSpPr>
            <a:spLocks noGrp="1"/>
          </p:cNvSpPr>
          <p:nvPr>
            <p:ph type="body" sz="quarter" idx="13" hasCustomPrompt="1"/>
          </p:nvPr>
        </p:nvSpPr>
        <p:spPr>
          <a:xfrm>
            <a:off x="531970" y="1373741"/>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293" y="1981200"/>
            <a:ext cx="11129420" cy="39624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56963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x-none" smtClean="0"/>
              <a:t>Click to edit Master title style</a:t>
            </a:r>
            <a:endParaRPr dirty="0"/>
          </a:p>
        </p:txBody>
      </p:sp>
      <p:sp>
        <p:nvSpPr>
          <p:cNvPr id="8" name="Text Placeholder 7"/>
          <p:cNvSpPr>
            <a:spLocks noGrp="1"/>
          </p:cNvSpPr>
          <p:nvPr>
            <p:ph type="body" sz="quarter" idx="13"/>
          </p:nvPr>
        </p:nvSpPr>
        <p:spPr>
          <a:xfrm>
            <a:off x="2796659" y="1981199"/>
            <a:ext cx="8863391"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3312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70" y="2600324"/>
            <a:ext cx="11128097" cy="1371600"/>
          </a:xfrm>
        </p:spPr>
        <p:txBody>
          <a:bodyPr anchor="b"/>
          <a:lstStyle>
            <a:lvl1pPr algn="l">
              <a:lnSpc>
                <a:spcPct val="80000"/>
              </a:lnSpc>
              <a:defRPr sz="4800" b="0" cap="none" baseline="0"/>
            </a:lvl1pPr>
          </a:lstStyle>
          <a:p>
            <a:r>
              <a:rPr lang="x-none" smtClean="0"/>
              <a:t>Click to edit Master title style</a:t>
            </a:r>
            <a:endParaRPr/>
          </a:p>
        </p:txBody>
      </p:sp>
      <p:sp>
        <p:nvSpPr>
          <p:cNvPr id="3" name="Text Placeholder 2"/>
          <p:cNvSpPr>
            <a:spLocks noGrp="1"/>
          </p:cNvSpPr>
          <p:nvPr>
            <p:ph type="body" idx="1"/>
          </p:nvPr>
        </p:nvSpPr>
        <p:spPr>
          <a:xfrm>
            <a:off x="531970" y="4038599"/>
            <a:ext cx="11128097" cy="914400"/>
          </a:xfrm>
        </p:spPr>
        <p:txBody>
          <a:bodyPr anchor="t">
            <a:noAutofit/>
          </a:bodyPr>
          <a:lstStyle>
            <a:lvl1pPr marL="0" indent="0">
              <a:spcBef>
                <a:spcPts val="0"/>
              </a:spcBef>
              <a:buNone/>
              <a:defRPr sz="2400" b="1">
                <a:solidFill>
                  <a:schemeClr val="tx1"/>
                </a:solidFill>
              </a:defRPr>
            </a:lvl1pPr>
            <a:lvl2pPr marL="456990" indent="0">
              <a:buNone/>
              <a:defRPr sz="1867">
                <a:solidFill>
                  <a:schemeClr val="tx1">
                    <a:tint val="75000"/>
                  </a:schemeClr>
                </a:solidFill>
              </a:defRPr>
            </a:lvl2pPr>
            <a:lvl3pPr marL="914004" indent="0">
              <a:buNone/>
              <a:defRPr sz="1600">
                <a:solidFill>
                  <a:schemeClr val="tx1">
                    <a:tint val="75000"/>
                  </a:schemeClr>
                </a:solidFill>
              </a:defRPr>
            </a:lvl3pPr>
            <a:lvl4pPr marL="1371003" indent="0">
              <a:buNone/>
              <a:defRPr sz="1467">
                <a:solidFill>
                  <a:schemeClr val="tx1">
                    <a:tint val="75000"/>
                  </a:schemeClr>
                </a:solidFill>
              </a:defRPr>
            </a:lvl4pPr>
            <a:lvl5pPr marL="1828010" indent="0">
              <a:buNone/>
              <a:defRPr sz="1467">
                <a:solidFill>
                  <a:schemeClr val="tx1">
                    <a:tint val="75000"/>
                  </a:schemeClr>
                </a:solidFill>
              </a:defRPr>
            </a:lvl5pPr>
            <a:lvl6pPr marL="2285000" indent="0">
              <a:buNone/>
              <a:defRPr sz="1467">
                <a:solidFill>
                  <a:schemeClr val="tx1">
                    <a:tint val="75000"/>
                  </a:schemeClr>
                </a:solidFill>
              </a:defRPr>
            </a:lvl6pPr>
            <a:lvl7pPr marL="2742010" indent="0">
              <a:buNone/>
              <a:defRPr sz="1467">
                <a:solidFill>
                  <a:schemeClr val="tx1">
                    <a:tint val="75000"/>
                  </a:schemeClr>
                </a:solidFill>
              </a:defRPr>
            </a:lvl7pPr>
            <a:lvl8pPr marL="3199013" indent="0">
              <a:buNone/>
              <a:defRPr sz="1467">
                <a:solidFill>
                  <a:schemeClr val="tx1">
                    <a:tint val="75000"/>
                  </a:schemeClr>
                </a:solidFill>
              </a:defRPr>
            </a:lvl8pPr>
            <a:lvl9pPr marL="3656021" indent="0">
              <a:buNone/>
              <a:defRPr sz="1467">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12/1/2017</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dirty="0" smtClean="0">
                <a:solidFill>
                  <a:srgbClr val="5F5F5F">
                    <a:lumMod val="60000"/>
                    <a:lumOff val="40000"/>
                  </a:srgbClr>
                </a:solidFill>
              </a:rPr>
              <a:t>Oracle Confidential –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7122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5" y="0"/>
            <a:ext cx="12192575"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04"/>
              <a:endParaRPr sz="1867" dirty="0">
                <a:solidFill>
                  <a:srgbClr val="FFFFFF"/>
                </a:solidFill>
              </a:endParaRPr>
            </a:p>
          </p:txBody>
        </p:sp>
      </p:grpSp>
      <p:pic>
        <p:nvPicPr>
          <p:cNvPr id="19" name="Oracle red badge logo" descr="Oracle logo in white on red staging background"/>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bwMode="ltGray">
          <a:xfrm>
            <a:off x="531969" y="6263640"/>
            <a:ext cx="1623284" cy="594360"/>
          </a:xfrm>
          <a:prstGeom prst="rect">
            <a:avLst/>
          </a:prstGeom>
        </p:spPr>
      </p:pic>
      <p:sp>
        <p:nvSpPr>
          <p:cNvPr id="2" name="Title Placeholder 1"/>
          <p:cNvSpPr>
            <a:spLocks noGrp="1"/>
          </p:cNvSpPr>
          <p:nvPr>
            <p:ph type="title"/>
          </p:nvPr>
        </p:nvSpPr>
        <p:spPr>
          <a:xfrm>
            <a:off x="531969" y="406400"/>
            <a:ext cx="11128097" cy="889000"/>
          </a:xfrm>
          <a:prstGeom prst="rect">
            <a:avLst/>
          </a:prstGeom>
        </p:spPr>
        <p:txBody>
          <a:bodyPr vert="horz" lIns="0" tIns="0" rIns="0" bIns="0" rtlCol="0" anchor="b">
            <a:noAutofit/>
          </a:bodyPr>
          <a:lstStyle/>
          <a:p>
            <a:r>
              <a:rPr lang="x-none" smtClean="0"/>
              <a:t>Click to edit Master title style</a:t>
            </a:r>
            <a:endParaRPr dirty="0"/>
          </a:p>
        </p:txBody>
      </p:sp>
      <p:sp>
        <p:nvSpPr>
          <p:cNvPr id="3" name="Text Placeholder 2"/>
          <p:cNvSpPr>
            <a:spLocks noGrp="1"/>
          </p:cNvSpPr>
          <p:nvPr>
            <p:ph type="body" idx="1"/>
          </p:nvPr>
        </p:nvSpPr>
        <p:spPr>
          <a:xfrm>
            <a:off x="531293" y="1524001"/>
            <a:ext cx="11129420" cy="4419600"/>
          </a:xfrm>
          <a:prstGeom prst="rect">
            <a:avLst/>
          </a:prstGeom>
        </p:spPr>
        <p:txBody>
          <a:bodyPr vert="horz" lIns="0" tIns="0" rIns="0" bIns="0" rtlCol="0">
            <a:no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Date Placeholder 3"/>
          <p:cNvSpPr>
            <a:spLocks noGrp="1"/>
          </p:cNvSpPr>
          <p:nvPr>
            <p:ph type="dt" sz="half" idx="2"/>
          </p:nvPr>
        </p:nvSpPr>
        <p:spPr>
          <a:xfrm>
            <a:off x="4564403" y="6556248"/>
            <a:ext cx="1226717" cy="182880"/>
          </a:xfrm>
          <a:prstGeom prst="rect">
            <a:avLst/>
          </a:prstGeom>
        </p:spPr>
        <p:txBody>
          <a:bodyPr vert="horz" wrap="none" lIns="0" tIns="0" rIns="0" bIns="0" rtlCol="0" anchor="ctr"/>
          <a:lstStyle>
            <a:lvl1pPr algn="r" defTabSz="914004">
              <a:defRPr sz="800">
                <a:solidFill>
                  <a:schemeClr val="tx1">
                    <a:lumMod val="60000"/>
                    <a:lumOff val="40000"/>
                  </a:schemeClr>
                </a:solidFill>
              </a:defRPr>
            </a:lvl1pPr>
          </a:lstStyle>
          <a:p>
            <a:fld id="{1EE11BFD-AD4C-4A98-9D38-1958507EA4E5}" type="datetime1">
              <a:rPr lang="en-US" smtClean="0">
                <a:solidFill>
                  <a:srgbClr val="5F5F5F">
                    <a:lumMod val="60000"/>
                    <a:lumOff val="40000"/>
                  </a:srgbClr>
                </a:solidFill>
              </a:rPr>
              <a:pPr/>
              <a:t>12/1/2017</a:t>
            </a:fld>
            <a:endParaRPr lang="en-US" dirty="0">
              <a:solidFill>
                <a:srgbClr val="5F5F5F">
                  <a:lumMod val="60000"/>
                  <a:lumOff val="40000"/>
                </a:srgbClr>
              </a:solidFill>
            </a:endParaRPr>
          </a:p>
        </p:txBody>
      </p:sp>
      <p:sp>
        <p:nvSpPr>
          <p:cNvPr id="15" name="TextBox 14"/>
          <p:cNvSpPr txBox="1"/>
          <p:nvPr/>
        </p:nvSpPr>
        <p:spPr>
          <a:xfrm>
            <a:off x="5991217" y="6556248"/>
            <a:ext cx="2788377" cy="182880"/>
          </a:xfrm>
          <a:prstGeom prst="rect">
            <a:avLst/>
          </a:prstGeom>
          <a:noFill/>
        </p:spPr>
        <p:txBody>
          <a:bodyPr wrap="none" lIns="0" tIns="0" rIns="0" bIns="0" rtlCol="0" anchor="ctr" anchorCtr="0">
            <a:noAutofit/>
          </a:bodyPr>
          <a:lstStyle/>
          <a:p>
            <a:pPr defTabSz="914004"/>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9576" y="6556248"/>
            <a:ext cx="2499373" cy="182880"/>
          </a:xfrm>
          <a:prstGeom prst="rect">
            <a:avLst/>
          </a:prstGeom>
        </p:spPr>
        <p:txBody>
          <a:bodyPr vert="horz" wrap="none" lIns="0" tIns="0" rIns="0" bIns="0" rtlCol="0" anchor="ctr"/>
          <a:lstStyle>
            <a:lvl1pPr algn="l" defTabSz="914004">
              <a:defRPr sz="800">
                <a:solidFill>
                  <a:schemeClr val="tx1">
                    <a:lumMod val="60000"/>
                    <a:lumOff val="40000"/>
                  </a:schemeClr>
                </a:solidFill>
              </a:defRPr>
            </a:lvl1pPr>
          </a:lstStyle>
          <a:p>
            <a:r>
              <a:rPr lang="en-US" dirty="0" smtClean="0">
                <a:solidFill>
                  <a:srgbClr val="5F5F5F">
                    <a:lumMod val="60000"/>
                    <a:lumOff val="40000"/>
                  </a:srgbClr>
                </a:solidFill>
              </a:rPr>
              <a:t>Oracle Confidential –</a:t>
            </a:r>
            <a:r>
              <a:rPr lang="x-none" smtClean="0">
                <a:solidFill>
                  <a:srgbClr val="5F5F5F">
                    <a:lumMod val="60000"/>
                    <a:lumOff val="40000"/>
                  </a:srgbClr>
                </a:solidFill>
              </a:rPr>
              <a:t> </a:t>
            </a:r>
            <a:r>
              <a:rPr lang="en-US" dirty="0" smtClean="0">
                <a:solidFill>
                  <a:srgbClr val="5F5F5F">
                    <a:lumMod val="60000"/>
                    <a:lumOff val="40000"/>
                  </a:srgbClr>
                </a:solidFill>
              </a:rPr>
              <a:t>Restricted</a:t>
            </a:r>
            <a:endParaRPr lang="en-US" dirty="0">
              <a:solidFill>
                <a:srgbClr val="5F5F5F">
                  <a:lumMod val="60000"/>
                  <a:lumOff val="40000"/>
                </a:srgbClr>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lstStyle>
            <a:lvl1pPr algn="r" defTabSz="914004">
              <a:defRPr sz="8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272836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004"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04" indent="-228504" algn="l" defTabSz="914004"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14" indent="-228504" algn="l" defTabSz="914004"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00"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704"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867" kern="1200">
          <a:solidFill>
            <a:schemeClr val="tx1"/>
          </a:solidFill>
          <a:latin typeface="+mn-lt"/>
          <a:ea typeface="+mn-ea"/>
          <a:cs typeface="+mn-cs"/>
        </a:defRPr>
      </a:lvl4pPr>
      <a:lvl5pPr marL="1188208"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694"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215"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708"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203" indent="-182795" algn="l" defTabSz="91400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004" rtl="0" eaLnBrk="1" latinLnBrk="0" hangingPunct="1">
        <a:defRPr sz="1867" kern="1200">
          <a:solidFill>
            <a:schemeClr val="tx1"/>
          </a:solidFill>
          <a:latin typeface="+mn-lt"/>
          <a:ea typeface="+mn-ea"/>
          <a:cs typeface="+mn-cs"/>
        </a:defRPr>
      </a:lvl1pPr>
      <a:lvl2pPr marL="456990" algn="l" defTabSz="914004" rtl="0" eaLnBrk="1" latinLnBrk="0" hangingPunct="1">
        <a:defRPr sz="1867" kern="1200">
          <a:solidFill>
            <a:schemeClr val="tx1"/>
          </a:solidFill>
          <a:latin typeface="+mn-lt"/>
          <a:ea typeface="+mn-ea"/>
          <a:cs typeface="+mn-cs"/>
        </a:defRPr>
      </a:lvl2pPr>
      <a:lvl3pPr marL="914004" algn="l" defTabSz="914004" rtl="0" eaLnBrk="1" latinLnBrk="0" hangingPunct="1">
        <a:defRPr sz="1867" kern="1200">
          <a:solidFill>
            <a:schemeClr val="tx1"/>
          </a:solidFill>
          <a:latin typeface="+mn-lt"/>
          <a:ea typeface="+mn-ea"/>
          <a:cs typeface="+mn-cs"/>
        </a:defRPr>
      </a:lvl3pPr>
      <a:lvl4pPr marL="1371003" algn="l" defTabSz="914004" rtl="0" eaLnBrk="1" latinLnBrk="0" hangingPunct="1">
        <a:defRPr sz="1867" kern="1200">
          <a:solidFill>
            <a:schemeClr val="tx1"/>
          </a:solidFill>
          <a:latin typeface="+mn-lt"/>
          <a:ea typeface="+mn-ea"/>
          <a:cs typeface="+mn-cs"/>
        </a:defRPr>
      </a:lvl4pPr>
      <a:lvl5pPr marL="1828010" algn="l" defTabSz="914004" rtl="0" eaLnBrk="1" latinLnBrk="0" hangingPunct="1">
        <a:defRPr sz="1867" kern="1200">
          <a:solidFill>
            <a:schemeClr val="tx1"/>
          </a:solidFill>
          <a:latin typeface="+mn-lt"/>
          <a:ea typeface="+mn-ea"/>
          <a:cs typeface="+mn-cs"/>
        </a:defRPr>
      </a:lvl5pPr>
      <a:lvl6pPr marL="2285000" algn="l" defTabSz="914004" rtl="0" eaLnBrk="1" latinLnBrk="0" hangingPunct="1">
        <a:defRPr sz="1867" kern="1200">
          <a:solidFill>
            <a:schemeClr val="tx1"/>
          </a:solidFill>
          <a:latin typeface="+mn-lt"/>
          <a:ea typeface="+mn-ea"/>
          <a:cs typeface="+mn-cs"/>
        </a:defRPr>
      </a:lvl6pPr>
      <a:lvl7pPr marL="2742010" algn="l" defTabSz="914004" rtl="0" eaLnBrk="1" latinLnBrk="0" hangingPunct="1">
        <a:defRPr sz="1867" kern="1200">
          <a:solidFill>
            <a:schemeClr val="tx1"/>
          </a:solidFill>
          <a:latin typeface="+mn-lt"/>
          <a:ea typeface="+mn-ea"/>
          <a:cs typeface="+mn-cs"/>
        </a:defRPr>
      </a:lvl7pPr>
      <a:lvl8pPr marL="3199013" algn="l" defTabSz="914004" rtl="0" eaLnBrk="1" latinLnBrk="0" hangingPunct="1">
        <a:defRPr sz="1867" kern="1200">
          <a:solidFill>
            <a:schemeClr val="tx1"/>
          </a:solidFill>
          <a:latin typeface="+mn-lt"/>
          <a:ea typeface="+mn-ea"/>
          <a:cs typeface="+mn-cs"/>
        </a:defRPr>
      </a:lvl8pPr>
      <a:lvl9pPr marL="3656021" algn="l" defTabSz="914004" rtl="0" eaLnBrk="1" latinLnBrk="0" hangingPunct="1">
        <a:defRPr sz="1867"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39">
          <p15:clr>
            <a:srgbClr val="F26B43"/>
          </p15:clr>
        </p15:guide>
        <p15:guide id="3"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4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3.xml"/><Relationship Id="rId5" Type="http://schemas.openxmlformats.org/officeDocument/2006/relationships/image" Target="../media/image73.jpe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5"/>
          <p:cNvSpPr>
            <a:spLocks noGrp="1" noChangeArrowheads="1"/>
          </p:cNvSpPr>
          <p:nvPr>
            <p:ph type="ctrTitle"/>
          </p:nvPr>
        </p:nvSpPr>
        <p:spPr>
          <a:xfrm>
            <a:off x="2338388" y="4892676"/>
            <a:ext cx="8329612" cy="1101725"/>
          </a:xfrm>
        </p:spPr>
        <p:txBody>
          <a:bodyPr/>
          <a:lstStyle/>
          <a:p>
            <a:pPr eaLnBrk="1" hangingPunct="1"/>
            <a:r>
              <a:rPr lang="en-US" altLang="en-US" i="1" dirty="0" smtClean="0"/>
              <a:t>Introduction to SOA 12c</a:t>
            </a:r>
          </a:p>
        </p:txBody>
      </p:sp>
      <p:sp>
        <p:nvSpPr>
          <p:cNvPr id="105475" name="Rectangle 62"/>
          <p:cNvSpPr>
            <a:spLocks noGrp="1" noChangeArrowheads="1"/>
          </p:cNvSpPr>
          <p:nvPr>
            <p:ph type="subTitle" idx="1"/>
          </p:nvPr>
        </p:nvSpPr>
        <p:spPr>
          <a:xfrm>
            <a:off x="2338388" y="6048375"/>
            <a:ext cx="7059612" cy="762000"/>
          </a:xfrm>
        </p:spPr>
        <p:txBody>
          <a:bodyPr/>
          <a:lstStyle/>
          <a:p>
            <a:pPr eaLnBrk="1" hangingPunct="1">
              <a:buFont typeface="Times" panose="02020603050405020304" pitchFamily="18" charset="0"/>
              <a:buNone/>
            </a:pPr>
            <a:endParaRPr lang="en-US" altLang="en-US" dirty="0" smtClean="0"/>
          </a:p>
        </p:txBody>
      </p:sp>
      <p:pic>
        <p:nvPicPr>
          <p:cNvPr id="105476" name="Picture 5" descr="C:\Documents and Settings\dlher.ST-USERS\My Documents\ORACLE\GRAPHICS\3RD-PARTY\3d-cube-2-photo_12302_201002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908050"/>
            <a:ext cx="37846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2541015" y="752988"/>
            <a:ext cx="4031809" cy="3744912"/>
            <a:chOff x="1079693" y="670417"/>
            <a:chExt cx="3900828" cy="3563999"/>
          </a:xfrm>
        </p:grpSpPr>
        <p:pic>
          <p:nvPicPr>
            <p:cNvPr id="105478" name="Picture 6" descr="http://www.openclipart.org/image/800px/svg_to_png/bogdanco_Toolk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759" y="670417"/>
              <a:ext cx="3563999" cy="356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Rectangle 5"/>
            <p:cNvSpPr>
              <a:spLocks noChangeArrowheads="1"/>
            </p:cNvSpPr>
            <p:nvPr/>
          </p:nvSpPr>
          <p:spPr bwMode="auto">
            <a:xfrm rot="20131785">
              <a:off x="1079693" y="2588440"/>
              <a:ext cx="3900828" cy="49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r>
                <a:rPr lang="en-US" altLang="en-US" sz="2800" i="1" dirty="0"/>
                <a:t>What’s in the toolbox?</a:t>
              </a:r>
              <a:endParaRPr lang="en-US" altLang="en-US" sz="2800" dirty="0"/>
            </a:p>
          </p:txBody>
        </p:sp>
      </p:grpSp>
    </p:spTree>
    <p:extLst>
      <p:ext uri="{BB962C8B-B14F-4D97-AF65-F5344CB8AC3E}">
        <p14:creationId xmlns:p14="http://schemas.microsoft.com/office/powerpoint/2010/main" val="256994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6173789"/>
            <a:ext cx="915352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6229350"/>
            <a:ext cx="7302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Rectangle 4"/>
          <p:cNvSpPr>
            <a:spLocks/>
          </p:cNvSpPr>
          <p:nvPr/>
        </p:nvSpPr>
        <p:spPr bwMode="auto">
          <a:xfrm>
            <a:off x="5573713" y="2867025"/>
            <a:ext cx="48815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6156" bIns="0" anchor="ct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spcBef>
                <a:spcPts val="3863"/>
              </a:spcBef>
            </a:pPr>
            <a:r>
              <a:rPr lang="en-US" altLang="en-US" sz="4000" dirty="0">
                <a:solidFill>
                  <a:srgbClr val="000000"/>
                </a:solidFill>
                <a:cs typeface="Arial" panose="020B0604020202020204" pitchFamily="34" charset="0"/>
              </a:rPr>
              <a:t>Service-Oriented Architecture (SOA)</a:t>
            </a:r>
          </a:p>
        </p:txBody>
      </p:sp>
      <p:pic>
        <p:nvPicPr>
          <p:cNvPr id="109573"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451" y="1173163"/>
            <a:ext cx="2828925"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37676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SOA Suite</a:t>
            </a:r>
          </a:p>
        </p:txBody>
      </p:sp>
      <p:sp>
        <p:nvSpPr>
          <p:cNvPr id="3" name="Text Placeholder 2"/>
          <p:cNvSpPr>
            <a:spLocks noGrp="1"/>
          </p:cNvSpPr>
          <p:nvPr>
            <p:ph type="body" sz="quarter" idx="13"/>
          </p:nvPr>
        </p:nvSpPr>
        <p:spPr/>
        <p:txBody>
          <a:bodyPr/>
          <a:lstStyle/>
          <a:p>
            <a:endParaRPr lang="en-GB"/>
          </a:p>
        </p:txBody>
      </p:sp>
      <p:sp>
        <p:nvSpPr>
          <p:cNvPr id="4" name="Footer Placeholder 3"/>
          <p:cNvSpPr>
            <a:spLocks noGrp="1"/>
          </p:cNvSpPr>
          <p:nvPr>
            <p:ph type="ftr" sz="quarter" idx="11"/>
          </p:nvPr>
        </p:nvSpPr>
        <p:spPr/>
        <p:txBody>
          <a:bodyPr/>
          <a:lstStyle/>
          <a:p>
            <a:r>
              <a:rPr lang="en-GB" smtClean="0">
                <a:solidFill>
                  <a:srgbClr val="5F5F5F">
                    <a:lumMod val="60000"/>
                    <a:lumOff val="40000"/>
                  </a:srgbClr>
                </a:solidFill>
              </a:rPr>
              <a:t>Oracle Confidential – Internal/Restricted/Highly Restricted</a:t>
            </a:r>
            <a:endParaRPr lang="en-GB"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11</a:t>
            </a:fld>
            <a:endParaRPr lang="en-GB" dirty="0">
              <a:solidFill>
                <a:srgbClr val="5F5F5F">
                  <a:lumMod val="60000"/>
                  <a:lumOff val="40000"/>
                </a:srgbClr>
              </a:solidFill>
            </a:endParaRPr>
          </a:p>
        </p:txBody>
      </p:sp>
      <p:pic>
        <p:nvPicPr>
          <p:cNvPr id="6" name="Picture 5"/>
          <p:cNvPicPr>
            <a:picLocks noChangeAspect="1"/>
          </p:cNvPicPr>
          <p:nvPr/>
        </p:nvPicPr>
        <p:blipFill>
          <a:blip r:embed="rId3"/>
          <a:stretch>
            <a:fillRect/>
          </a:stretch>
        </p:blipFill>
        <p:spPr>
          <a:xfrm>
            <a:off x="531952" y="1373741"/>
            <a:ext cx="11128096" cy="4867039"/>
          </a:xfrm>
          <a:prstGeom prst="rect">
            <a:avLst/>
          </a:prstGeom>
        </p:spPr>
      </p:pic>
    </p:spTree>
    <p:extLst>
      <p:ext uri="{BB962C8B-B14F-4D97-AF65-F5344CB8AC3E}">
        <p14:creationId xmlns:p14="http://schemas.microsoft.com/office/powerpoint/2010/main" val="41147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4"/>
          <p:cNvSpPr txBox="1">
            <a:spLocks/>
          </p:cNvSpPr>
          <p:nvPr/>
        </p:nvSpPr>
        <p:spPr>
          <a:xfrm>
            <a:off x="7981467" y="1818025"/>
            <a:ext cx="3724359" cy="3566533"/>
          </a:xfrm>
          <a:prstGeom prst="rect">
            <a:avLst/>
          </a:prstGeom>
        </p:spPr>
        <p:txBody>
          <a:bodyPr vert="horz" lIns="0" tIns="0" rIns="0" bIns="0" rtlCol="0" anchor="t">
            <a:noAutofit/>
          </a:bodyPr>
          <a:lstStyle/>
          <a:p>
            <a:pPr marL="236393" indent="-204666">
              <a:spcAft>
                <a:spcPts val="1066"/>
              </a:spcAft>
              <a:buClr>
                <a:srgbClr val="FF1414"/>
              </a:buClr>
              <a:buSzPct val="85000"/>
              <a:buFont typeface="Wingdings" pitchFamily="2" charset="2"/>
              <a:buChar char="§"/>
              <a:defRPr/>
            </a:pPr>
            <a:r>
              <a:rPr lang="en-US" sz="2500" b="1" dirty="0"/>
              <a:t>Reuse</a:t>
            </a:r>
            <a:r>
              <a:rPr lang="en-US" sz="2500" dirty="0"/>
              <a:t> </a:t>
            </a:r>
            <a:r>
              <a:rPr lang="en-US" sz="2500" b="1" dirty="0"/>
              <a:t>existing</a:t>
            </a:r>
            <a:r>
              <a:rPr lang="en-US" sz="2500" dirty="0"/>
              <a:t> </a:t>
            </a:r>
            <a:br>
              <a:rPr lang="en-US" sz="2500" dirty="0"/>
            </a:br>
            <a:r>
              <a:rPr lang="en-US" sz="2500" dirty="0"/>
              <a:t>application services</a:t>
            </a:r>
          </a:p>
          <a:p>
            <a:pPr marL="236393" indent="-204666">
              <a:spcAft>
                <a:spcPts val="1066"/>
              </a:spcAft>
              <a:buClr>
                <a:srgbClr val="FF1414"/>
              </a:buClr>
              <a:buSzPct val="85000"/>
              <a:buFont typeface="Wingdings" pitchFamily="2" charset="2"/>
              <a:buChar char="§"/>
            </a:pPr>
            <a:r>
              <a:rPr lang="en-US" sz="2500" b="1" dirty="0"/>
              <a:t>Rapid</a:t>
            </a:r>
            <a:r>
              <a:rPr lang="en-US" sz="2500" dirty="0"/>
              <a:t> </a:t>
            </a:r>
            <a:r>
              <a:rPr lang="en-US" sz="2500" b="1" dirty="0"/>
              <a:t>response</a:t>
            </a:r>
            <a:r>
              <a:rPr lang="en-US" sz="2500" dirty="0"/>
              <a:t> to new business requests </a:t>
            </a:r>
          </a:p>
          <a:p>
            <a:pPr marL="236393" indent="-204666">
              <a:spcAft>
                <a:spcPts val="1066"/>
              </a:spcAft>
              <a:buClr>
                <a:srgbClr val="FF1414"/>
              </a:buClr>
              <a:buSzPct val="85000"/>
              <a:buFont typeface="Wingdings" pitchFamily="2" charset="2"/>
              <a:buChar char="§"/>
            </a:pPr>
            <a:r>
              <a:rPr lang="en-US" sz="2500" b="1" dirty="0"/>
              <a:t>Fast</a:t>
            </a:r>
            <a:r>
              <a:rPr lang="en-US" sz="2500" dirty="0"/>
              <a:t> </a:t>
            </a:r>
            <a:r>
              <a:rPr lang="en-US" sz="2500" b="1" dirty="0"/>
              <a:t>access</a:t>
            </a:r>
            <a:r>
              <a:rPr lang="en-US" sz="2500" dirty="0"/>
              <a:t> to data </a:t>
            </a:r>
            <a:br>
              <a:rPr lang="en-US" sz="2500" dirty="0"/>
            </a:br>
            <a:r>
              <a:rPr lang="en-US" sz="2500" dirty="0"/>
              <a:t>and services across </a:t>
            </a:r>
            <a:br>
              <a:rPr lang="en-US" sz="2500" dirty="0"/>
            </a:br>
            <a:r>
              <a:rPr lang="en-US" sz="2500" dirty="0"/>
              <a:t>the Enterprise and </a:t>
            </a:r>
            <a:br>
              <a:rPr lang="en-US" sz="2500" dirty="0"/>
            </a:br>
            <a:r>
              <a:rPr lang="en-US" sz="2500" dirty="0"/>
              <a:t>external sources</a:t>
            </a:r>
          </a:p>
          <a:p>
            <a:pPr marL="236393" indent="-204666">
              <a:spcAft>
                <a:spcPts val="1066"/>
              </a:spcAft>
              <a:buClr>
                <a:srgbClr val="FF1414"/>
              </a:buClr>
              <a:buSzPct val="85000"/>
              <a:buFont typeface="Wingdings" pitchFamily="2" charset="2"/>
              <a:buChar char="§"/>
            </a:pPr>
            <a:r>
              <a:rPr lang="en-US" sz="2500" b="1" dirty="0"/>
              <a:t>Reliable</a:t>
            </a:r>
            <a:r>
              <a:rPr lang="en-US" sz="2500" dirty="0"/>
              <a:t> and </a:t>
            </a:r>
            <a:r>
              <a:rPr lang="en-US" sz="2500" b="1" dirty="0"/>
              <a:t>solid</a:t>
            </a:r>
            <a:r>
              <a:rPr lang="en-US" sz="2500" dirty="0"/>
              <a:t> orchestration </a:t>
            </a:r>
            <a:r>
              <a:rPr lang="en-US" sz="2500" b="1" dirty="0"/>
              <a:t>platform</a:t>
            </a:r>
          </a:p>
        </p:txBody>
      </p:sp>
      <p:sp>
        <p:nvSpPr>
          <p:cNvPr id="3" name="Title 2"/>
          <p:cNvSpPr>
            <a:spLocks noGrp="1"/>
          </p:cNvSpPr>
          <p:nvPr>
            <p:ph type="title"/>
          </p:nvPr>
        </p:nvSpPr>
        <p:spPr>
          <a:xfrm>
            <a:off x="1073771" y="327394"/>
            <a:ext cx="10969924" cy="652323"/>
          </a:xfrm>
        </p:spPr>
        <p:txBody>
          <a:bodyPr/>
          <a:lstStyle/>
          <a:p>
            <a:r>
              <a:rPr lang="en-US" dirty="0"/>
              <a:t>Mobile </a:t>
            </a:r>
            <a:r>
              <a:rPr lang="en-US" dirty="0" smtClean="0"/>
              <a:t>Integration</a:t>
            </a:r>
            <a:endParaRPr lang="en-US" dirty="0"/>
          </a:p>
        </p:txBody>
      </p:sp>
      <p:sp>
        <p:nvSpPr>
          <p:cNvPr id="124" name="Text Placeholder 3"/>
          <p:cNvSpPr>
            <a:spLocks noGrp="1"/>
          </p:cNvSpPr>
          <p:nvPr>
            <p:ph type="body" sz="quarter" idx="13"/>
          </p:nvPr>
        </p:nvSpPr>
        <p:spPr>
          <a:xfrm>
            <a:off x="1073772" y="864288"/>
            <a:ext cx="10969943" cy="406400"/>
          </a:xfrm>
        </p:spPr>
        <p:txBody>
          <a:bodyPr/>
          <a:lstStyle/>
          <a:p>
            <a:r>
              <a:rPr lang="en-US" dirty="0" smtClean="0"/>
              <a:t>Simplifying Mobility for the Enterprise</a:t>
            </a:r>
            <a:endParaRPr lang="en-US" dirty="0"/>
          </a:p>
        </p:txBody>
      </p:sp>
      <p:sp>
        <p:nvSpPr>
          <p:cNvPr id="416" name="Rektangel 21"/>
          <p:cNvSpPr>
            <a:spLocks noChangeArrowheads="1"/>
          </p:cNvSpPr>
          <p:nvPr/>
        </p:nvSpPr>
        <p:spPr bwMode="auto">
          <a:xfrm flipH="1">
            <a:off x="1316977" y="4462350"/>
            <a:ext cx="5881092" cy="644755"/>
          </a:xfrm>
          <a:prstGeom prst="rect">
            <a:avLst/>
          </a:prstGeom>
          <a:gradFill rotWithShape="1">
            <a:gsLst>
              <a:gs pos="0">
                <a:schemeClr val="accent1">
                  <a:lumMod val="50000"/>
                </a:schemeClr>
              </a:gs>
              <a:gs pos="92000">
                <a:schemeClr val="accent1">
                  <a:lumMod val="50000"/>
                </a:schemeClr>
              </a:gs>
              <a:gs pos="65000">
                <a:schemeClr val="accent1"/>
              </a:gs>
            </a:gsLst>
            <a:lin ang="0" scaled="1"/>
          </a:gradFill>
          <a:ln>
            <a:noFill/>
          </a:ln>
          <a:effectLst/>
          <a:extLst/>
        </p:spPr>
        <p:txBody>
          <a:bodyPr lIns="121877" tIns="60939" rIns="121877" bIns="60939" anchor="ctr"/>
          <a:lstStyle/>
          <a:p>
            <a:pPr marL="457041" indent="-457041" algn="ctr">
              <a:defRPr/>
            </a:pPr>
            <a:r>
              <a:rPr lang="en-US" b="1" noProof="1">
                <a:solidFill>
                  <a:schemeClr val="bg1"/>
                </a:solidFill>
              </a:rPr>
              <a:t>Oracle SOA Suite 12</a:t>
            </a:r>
            <a:r>
              <a:rPr lang="en-US" b="1" i="1" noProof="1">
                <a:solidFill>
                  <a:schemeClr val="bg1"/>
                </a:solidFill>
              </a:rPr>
              <a:t>c</a:t>
            </a:r>
            <a:endParaRPr b="1" i="1" noProof="1">
              <a:solidFill>
                <a:schemeClr val="bg1"/>
              </a:solidFill>
            </a:endParaRPr>
          </a:p>
        </p:txBody>
      </p:sp>
      <p:grpSp>
        <p:nvGrpSpPr>
          <p:cNvPr id="417" name="Group 416"/>
          <p:cNvGrpSpPr/>
          <p:nvPr/>
        </p:nvGrpSpPr>
        <p:grpSpPr>
          <a:xfrm>
            <a:off x="1699424" y="1555803"/>
            <a:ext cx="2207913" cy="2975197"/>
            <a:chOff x="1273707" y="895160"/>
            <a:chExt cx="1656366" cy="2231398"/>
          </a:xfrm>
        </p:grpSpPr>
        <p:grpSp>
          <p:nvGrpSpPr>
            <p:cNvPr id="418" name="Group 154"/>
            <p:cNvGrpSpPr/>
            <p:nvPr/>
          </p:nvGrpSpPr>
          <p:grpSpPr>
            <a:xfrm>
              <a:off x="1778883" y="1258681"/>
              <a:ext cx="646014" cy="1117500"/>
              <a:chOff x="879483" y="1039090"/>
              <a:chExt cx="712788" cy="1233008"/>
            </a:xfrm>
          </p:grpSpPr>
          <p:sp>
            <p:nvSpPr>
              <p:cNvPr id="421" name="Freeform 6"/>
              <p:cNvSpPr>
                <a:spLocks/>
              </p:cNvSpPr>
              <p:nvPr/>
            </p:nvSpPr>
            <p:spPr bwMode="auto">
              <a:xfrm>
                <a:off x="989812" y="1087973"/>
                <a:ext cx="492129" cy="723322"/>
              </a:xfrm>
              <a:custGeom>
                <a:avLst/>
                <a:gdLst>
                  <a:gd name="T0" fmla="*/ 617 w 690"/>
                  <a:gd name="T1" fmla="*/ 70 h 1526"/>
                  <a:gd name="T2" fmla="*/ 617 w 690"/>
                  <a:gd name="T3" fmla="*/ 0 h 1526"/>
                  <a:gd name="T4" fmla="*/ 74 w 690"/>
                  <a:gd name="T5" fmla="*/ 0 h 1526"/>
                  <a:gd name="T6" fmla="*/ 74 w 690"/>
                  <a:gd name="T7" fmla="*/ 70 h 1526"/>
                  <a:gd name="T8" fmla="*/ 0 w 690"/>
                  <a:gd name="T9" fmla="*/ 70 h 1526"/>
                  <a:gd name="T10" fmla="*/ 0 w 690"/>
                  <a:gd name="T11" fmla="*/ 1526 h 1526"/>
                  <a:gd name="T12" fmla="*/ 690 w 690"/>
                  <a:gd name="T13" fmla="*/ 1526 h 1526"/>
                  <a:gd name="T14" fmla="*/ 690 w 690"/>
                  <a:gd name="T15" fmla="*/ 70 h 1526"/>
                  <a:gd name="T16" fmla="*/ 617 w 690"/>
                  <a:gd name="T17" fmla="*/ 7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526">
                    <a:moveTo>
                      <a:pt x="617" y="70"/>
                    </a:moveTo>
                    <a:lnTo>
                      <a:pt x="617" y="0"/>
                    </a:lnTo>
                    <a:lnTo>
                      <a:pt x="74" y="0"/>
                    </a:lnTo>
                    <a:lnTo>
                      <a:pt x="74" y="70"/>
                    </a:lnTo>
                    <a:lnTo>
                      <a:pt x="0" y="70"/>
                    </a:lnTo>
                    <a:lnTo>
                      <a:pt x="0" y="1526"/>
                    </a:lnTo>
                    <a:lnTo>
                      <a:pt x="690" y="1526"/>
                    </a:lnTo>
                    <a:lnTo>
                      <a:pt x="690" y="70"/>
                    </a:lnTo>
                    <a:lnTo>
                      <a:pt x="617" y="70"/>
                    </a:lnTo>
                    <a:close/>
                  </a:path>
                </a:pathLst>
              </a:custGeom>
              <a:solidFill>
                <a:schemeClr val="bg1">
                  <a:lumMod val="85000"/>
                </a:schemeClr>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latin typeface="Arial"/>
                </a:endParaRPr>
              </a:p>
            </p:txBody>
          </p:sp>
          <p:sp>
            <p:nvSpPr>
              <p:cNvPr id="422" name="Rectangle 7"/>
              <p:cNvSpPr>
                <a:spLocks noChangeArrowheads="1"/>
              </p:cNvSpPr>
              <p:nvPr/>
            </p:nvSpPr>
            <p:spPr bwMode="auto">
              <a:xfrm>
                <a:off x="879483" y="1798369"/>
                <a:ext cx="712788" cy="470207"/>
              </a:xfrm>
              <a:prstGeom prst="rect">
                <a:avLst/>
              </a:prstGeom>
              <a:solidFill>
                <a:schemeClr val="bg1">
                  <a:lumMod val="85000"/>
                </a:schemeClr>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latin typeface="Arial"/>
                </a:endParaRPr>
              </a:p>
            </p:txBody>
          </p:sp>
          <p:sp>
            <p:nvSpPr>
              <p:cNvPr id="423" name="Rectangle 23"/>
              <p:cNvSpPr>
                <a:spLocks noChangeArrowheads="1"/>
              </p:cNvSpPr>
              <p:nvPr/>
            </p:nvSpPr>
            <p:spPr bwMode="auto">
              <a:xfrm>
                <a:off x="958788" y="1770403"/>
                <a:ext cx="554180" cy="27966"/>
              </a:xfrm>
              <a:prstGeom prst="rect">
                <a:avLst/>
              </a:prstGeom>
              <a:solidFill>
                <a:srgbClr val="A6A6A6"/>
              </a:solidFill>
              <a:ln w="22225" cap="flat" cmpd="sng" algn="ctr">
                <a:noFill/>
                <a:prstDash val="solid"/>
              </a:ln>
              <a:effectLst/>
            </p:spPr>
            <p:txBody>
              <a:bodyPr wrap="square" lIns="0" tIns="0" rIns="0" bIns="0" rtlCol="0" anchor="ctr"/>
              <a:lstStyle/>
              <a:p>
                <a:pPr algn="ctr"/>
                <a:endParaRPr lang="en-US" sz="1600" b="1" kern="0" dirty="0">
                  <a:solidFill>
                    <a:sysClr val="window" lastClr="FFFFFF"/>
                  </a:solidFill>
                  <a:latin typeface="Arial"/>
                  <a:ea typeface="Tahoma" pitchFamily="34" charset="0"/>
                  <a:cs typeface="Tahoma" pitchFamily="34" charset="0"/>
                </a:endParaRPr>
              </a:p>
            </p:txBody>
          </p:sp>
          <p:sp>
            <p:nvSpPr>
              <p:cNvPr id="424" name="Freeform 25"/>
              <p:cNvSpPr>
                <a:spLocks/>
              </p:cNvSpPr>
              <p:nvPr/>
            </p:nvSpPr>
            <p:spPr bwMode="auto">
              <a:xfrm>
                <a:off x="1118805" y="1039090"/>
                <a:ext cx="234146" cy="52335"/>
              </a:xfrm>
              <a:custGeom>
                <a:avLst/>
                <a:gdLst>
                  <a:gd name="T0" fmla="*/ 378 w 555"/>
                  <a:gd name="T1" fmla="*/ 711 h 787"/>
                  <a:gd name="T2" fmla="*/ 378 w 555"/>
                  <a:gd name="T3" fmla="*/ 668 h 787"/>
                  <a:gd name="T4" fmla="*/ 283 w 555"/>
                  <a:gd name="T5" fmla="*/ 668 h 787"/>
                  <a:gd name="T6" fmla="*/ 283 w 555"/>
                  <a:gd name="T7" fmla="*/ 0 h 787"/>
                  <a:gd name="T8" fmla="*/ 263 w 555"/>
                  <a:gd name="T9" fmla="*/ 0 h 787"/>
                  <a:gd name="T10" fmla="*/ 263 w 555"/>
                  <a:gd name="T11" fmla="*/ 668 h 787"/>
                  <a:gd name="T12" fmla="*/ 160 w 555"/>
                  <a:gd name="T13" fmla="*/ 668 h 787"/>
                  <a:gd name="T14" fmla="*/ 160 w 555"/>
                  <a:gd name="T15" fmla="*/ 711 h 787"/>
                  <a:gd name="T16" fmla="*/ 0 w 555"/>
                  <a:gd name="T17" fmla="*/ 711 h 787"/>
                  <a:gd name="T18" fmla="*/ 0 w 555"/>
                  <a:gd name="T19" fmla="*/ 787 h 787"/>
                  <a:gd name="T20" fmla="*/ 555 w 555"/>
                  <a:gd name="T21" fmla="*/ 787 h 787"/>
                  <a:gd name="T22" fmla="*/ 555 w 555"/>
                  <a:gd name="T23" fmla="*/ 711 h 787"/>
                  <a:gd name="T24" fmla="*/ 378 w 555"/>
                  <a:gd name="T25" fmla="*/ 711 h 787"/>
                  <a:gd name="connsiteX0" fmla="*/ 6811 w 10000"/>
                  <a:gd name="connsiteY0" fmla="*/ 9034 h 10000"/>
                  <a:gd name="connsiteX1" fmla="*/ 6811 w 10000"/>
                  <a:gd name="connsiteY1" fmla="*/ 8488 h 10000"/>
                  <a:gd name="connsiteX2" fmla="*/ 5099 w 10000"/>
                  <a:gd name="connsiteY2" fmla="*/ 8488 h 10000"/>
                  <a:gd name="connsiteX3" fmla="*/ 5099 w 10000"/>
                  <a:gd name="connsiteY3" fmla="*/ 0 h 10000"/>
                  <a:gd name="connsiteX4" fmla="*/ 4739 w 10000"/>
                  <a:gd name="connsiteY4" fmla="*/ 8488 h 10000"/>
                  <a:gd name="connsiteX5" fmla="*/ 2883 w 10000"/>
                  <a:gd name="connsiteY5" fmla="*/ 8488 h 10000"/>
                  <a:gd name="connsiteX6" fmla="*/ 2883 w 10000"/>
                  <a:gd name="connsiteY6" fmla="*/ 9034 h 10000"/>
                  <a:gd name="connsiteX7" fmla="*/ 0 w 10000"/>
                  <a:gd name="connsiteY7" fmla="*/ 9034 h 10000"/>
                  <a:gd name="connsiteX8" fmla="*/ 0 w 10000"/>
                  <a:gd name="connsiteY8" fmla="*/ 10000 h 10000"/>
                  <a:gd name="connsiteX9" fmla="*/ 10000 w 10000"/>
                  <a:gd name="connsiteY9" fmla="*/ 10000 h 10000"/>
                  <a:gd name="connsiteX10" fmla="*/ 10000 w 10000"/>
                  <a:gd name="connsiteY10" fmla="*/ 9034 h 10000"/>
                  <a:gd name="connsiteX11" fmla="*/ 6811 w 10000"/>
                  <a:gd name="connsiteY11" fmla="*/ 9034 h 10000"/>
                  <a:gd name="connsiteX0" fmla="*/ 6811 w 10000"/>
                  <a:gd name="connsiteY0" fmla="*/ 546 h 1512"/>
                  <a:gd name="connsiteX1" fmla="*/ 6811 w 10000"/>
                  <a:gd name="connsiteY1" fmla="*/ 0 h 1512"/>
                  <a:gd name="connsiteX2" fmla="*/ 5099 w 10000"/>
                  <a:gd name="connsiteY2" fmla="*/ 0 h 1512"/>
                  <a:gd name="connsiteX3" fmla="*/ 4739 w 10000"/>
                  <a:gd name="connsiteY3" fmla="*/ 0 h 1512"/>
                  <a:gd name="connsiteX4" fmla="*/ 2883 w 10000"/>
                  <a:gd name="connsiteY4" fmla="*/ 0 h 1512"/>
                  <a:gd name="connsiteX5" fmla="*/ 2883 w 10000"/>
                  <a:gd name="connsiteY5" fmla="*/ 546 h 1512"/>
                  <a:gd name="connsiteX6" fmla="*/ 0 w 10000"/>
                  <a:gd name="connsiteY6" fmla="*/ 546 h 1512"/>
                  <a:gd name="connsiteX7" fmla="*/ 0 w 10000"/>
                  <a:gd name="connsiteY7" fmla="*/ 1512 h 1512"/>
                  <a:gd name="connsiteX8" fmla="*/ 10000 w 10000"/>
                  <a:gd name="connsiteY8" fmla="*/ 1512 h 1512"/>
                  <a:gd name="connsiteX9" fmla="*/ 10000 w 10000"/>
                  <a:gd name="connsiteY9" fmla="*/ 546 h 1512"/>
                  <a:gd name="connsiteX10" fmla="*/ 6811 w 10000"/>
                  <a:gd name="connsiteY10" fmla="*/ 546 h 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512">
                    <a:moveTo>
                      <a:pt x="6811" y="546"/>
                    </a:moveTo>
                    <a:lnTo>
                      <a:pt x="6811" y="0"/>
                    </a:lnTo>
                    <a:lnTo>
                      <a:pt x="5099" y="0"/>
                    </a:lnTo>
                    <a:lnTo>
                      <a:pt x="4739" y="0"/>
                    </a:lnTo>
                    <a:lnTo>
                      <a:pt x="2883" y="0"/>
                    </a:lnTo>
                    <a:lnTo>
                      <a:pt x="2883" y="546"/>
                    </a:lnTo>
                    <a:lnTo>
                      <a:pt x="0" y="546"/>
                    </a:lnTo>
                    <a:lnTo>
                      <a:pt x="0" y="1512"/>
                    </a:lnTo>
                    <a:lnTo>
                      <a:pt x="10000" y="1512"/>
                    </a:lnTo>
                    <a:lnTo>
                      <a:pt x="10000" y="546"/>
                    </a:lnTo>
                    <a:lnTo>
                      <a:pt x="6811" y="546"/>
                    </a:lnTo>
                    <a:close/>
                  </a:path>
                </a:pathLst>
              </a:custGeom>
              <a:solidFill>
                <a:schemeClr val="bg1">
                  <a:lumMod val="65000"/>
                </a:schemeClr>
              </a:solidFill>
              <a:ln w="22225" cap="flat" cmpd="sng" algn="ctr">
                <a:noFill/>
                <a:prstDash val="solid"/>
              </a:ln>
              <a:effectLst/>
            </p:spPr>
            <p:txBody>
              <a:bodyPr wrap="square" lIns="0" tIns="0" rIns="0" bIns="0" rtlCol="0" anchor="ctr"/>
              <a:lstStyle/>
              <a:p>
                <a:pPr algn="ctr"/>
                <a:endParaRPr lang="en-US" sz="1600" b="1" kern="0" dirty="0">
                  <a:solidFill>
                    <a:sysClr val="window" lastClr="FFFFFF"/>
                  </a:solidFill>
                  <a:latin typeface="Arial"/>
                  <a:ea typeface="Tahoma" pitchFamily="34" charset="0"/>
                  <a:cs typeface="Tahoma" pitchFamily="34" charset="0"/>
                </a:endParaRPr>
              </a:p>
            </p:txBody>
          </p:sp>
          <p:sp>
            <p:nvSpPr>
              <p:cNvPr id="425" name="Rectangle 23"/>
              <p:cNvSpPr>
                <a:spLocks noChangeArrowheads="1"/>
              </p:cNvSpPr>
              <p:nvPr/>
            </p:nvSpPr>
            <p:spPr bwMode="auto">
              <a:xfrm>
                <a:off x="1126715" y="2188430"/>
                <a:ext cx="218326" cy="83668"/>
              </a:xfrm>
              <a:prstGeom prst="rect">
                <a:avLst/>
              </a:prstGeom>
              <a:solidFill>
                <a:srgbClr val="F5F5F5">
                  <a:alpha val="40000"/>
                </a:srgbClr>
              </a:solidFill>
              <a:ln>
                <a:noFill/>
              </a:ln>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nvGrpSpPr>
              <p:cNvPr id="426" name="Group 162"/>
              <p:cNvGrpSpPr/>
              <p:nvPr/>
            </p:nvGrpSpPr>
            <p:grpSpPr>
              <a:xfrm>
                <a:off x="1071889" y="1178489"/>
                <a:ext cx="327978" cy="535032"/>
                <a:chOff x="3945917" y="2765115"/>
                <a:chExt cx="417441" cy="680975"/>
              </a:xfrm>
              <a:solidFill>
                <a:schemeClr val="bg1"/>
              </a:solidFill>
            </p:grpSpPr>
            <p:grpSp>
              <p:nvGrpSpPr>
                <p:cNvPr id="445" name="Group 181"/>
                <p:cNvGrpSpPr/>
                <p:nvPr/>
              </p:nvGrpSpPr>
              <p:grpSpPr>
                <a:xfrm>
                  <a:off x="3945917" y="2765115"/>
                  <a:ext cx="249100" cy="680975"/>
                  <a:chOff x="4139945" y="2765115"/>
                  <a:chExt cx="249100" cy="680975"/>
                </a:xfrm>
                <a:grpFill/>
              </p:grpSpPr>
              <p:sp>
                <p:nvSpPr>
                  <p:cNvPr id="452" name="Rectangle 8"/>
                  <p:cNvSpPr>
                    <a:spLocks noChangeArrowheads="1"/>
                  </p:cNvSpPr>
                  <p:nvPr/>
                </p:nvSpPr>
                <p:spPr bwMode="auto">
                  <a:xfrm>
                    <a:off x="4139945"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3" name="Rectangle 9"/>
                  <p:cNvSpPr>
                    <a:spLocks noChangeArrowheads="1"/>
                  </p:cNvSpPr>
                  <p:nvPr/>
                </p:nvSpPr>
                <p:spPr bwMode="auto">
                  <a:xfrm>
                    <a:off x="4139945"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4" name="Rectangle 10"/>
                  <p:cNvSpPr>
                    <a:spLocks noChangeArrowheads="1"/>
                  </p:cNvSpPr>
                  <p:nvPr/>
                </p:nvSpPr>
                <p:spPr bwMode="auto">
                  <a:xfrm>
                    <a:off x="4139945"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5" name="Rectangle 11"/>
                  <p:cNvSpPr>
                    <a:spLocks noChangeArrowheads="1"/>
                  </p:cNvSpPr>
                  <p:nvPr/>
                </p:nvSpPr>
                <p:spPr bwMode="auto">
                  <a:xfrm>
                    <a:off x="4311868"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6" name="Rectangle 12"/>
                  <p:cNvSpPr>
                    <a:spLocks noChangeArrowheads="1"/>
                  </p:cNvSpPr>
                  <p:nvPr/>
                </p:nvSpPr>
                <p:spPr bwMode="auto">
                  <a:xfrm>
                    <a:off x="4311868"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7" name="Rectangle 13"/>
                  <p:cNvSpPr>
                    <a:spLocks noChangeArrowheads="1"/>
                  </p:cNvSpPr>
                  <p:nvPr/>
                </p:nvSpPr>
                <p:spPr bwMode="auto">
                  <a:xfrm>
                    <a:off x="4311868"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8" name="Rectangle 8"/>
                  <p:cNvSpPr>
                    <a:spLocks noChangeArrowheads="1"/>
                  </p:cNvSpPr>
                  <p:nvPr/>
                </p:nvSpPr>
                <p:spPr bwMode="auto">
                  <a:xfrm>
                    <a:off x="4139945"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9" name="Rectangle 9"/>
                  <p:cNvSpPr>
                    <a:spLocks noChangeArrowheads="1"/>
                  </p:cNvSpPr>
                  <p:nvPr/>
                </p:nvSpPr>
                <p:spPr bwMode="auto">
                  <a:xfrm>
                    <a:off x="4139945"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60" name="Rectangle 11"/>
                  <p:cNvSpPr>
                    <a:spLocks noChangeArrowheads="1"/>
                  </p:cNvSpPr>
                  <p:nvPr/>
                </p:nvSpPr>
                <p:spPr bwMode="auto">
                  <a:xfrm>
                    <a:off x="4311868"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61" name="Rectangle 12"/>
                  <p:cNvSpPr>
                    <a:spLocks noChangeArrowheads="1"/>
                  </p:cNvSpPr>
                  <p:nvPr/>
                </p:nvSpPr>
                <p:spPr bwMode="auto">
                  <a:xfrm>
                    <a:off x="4311868"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62" name="Rectangle 8"/>
                  <p:cNvSpPr>
                    <a:spLocks noChangeArrowheads="1"/>
                  </p:cNvSpPr>
                  <p:nvPr/>
                </p:nvSpPr>
                <p:spPr bwMode="auto">
                  <a:xfrm>
                    <a:off x="4139945"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63" name="Rectangle 11"/>
                  <p:cNvSpPr>
                    <a:spLocks noChangeArrowheads="1"/>
                  </p:cNvSpPr>
                  <p:nvPr/>
                </p:nvSpPr>
                <p:spPr bwMode="auto">
                  <a:xfrm>
                    <a:off x="4311868"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sp>
              <p:nvSpPr>
                <p:cNvPr id="446" name="Rectangle 8"/>
                <p:cNvSpPr>
                  <a:spLocks noChangeArrowheads="1"/>
                </p:cNvSpPr>
                <p:nvPr/>
              </p:nvSpPr>
              <p:spPr bwMode="auto">
                <a:xfrm>
                  <a:off x="4286181"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7" name="Rectangle 9"/>
                <p:cNvSpPr>
                  <a:spLocks noChangeArrowheads="1"/>
                </p:cNvSpPr>
                <p:nvPr/>
              </p:nvSpPr>
              <p:spPr bwMode="auto">
                <a:xfrm>
                  <a:off x="4286181"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8" name="Rectangle 10"/>
                <p:cNvSpPr>
                  <a:spLocks noChangeArrowheads="1"/>
                </p:cNvSpPr>
                <p:nvPr/>
              </p:nvSpPr>
              <p:spPr bwMode="auto">
                <a:xfrm>
                  <a:off x="4286181"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9" name="Rectangle 8"/>
                <p:cNvSpPr>
                  <a:spLocks noChangeArrowheads="1"/>
                </p:cNvSpPr>
                <p:nvPr/>
              </p:nvSpPr>
              <p:spPr bwMode="auto">
                <a:xfrm>
                  <a:off x="4286181"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0" name="Rectangle 9"/>
                <p:cNvSpPr>
                  <a:spLocks noChangeArrowheads="1"/>
                </p:cNvSpPr>
                <p:nvPr/>
              </p:nvSpPr>
              <p:spPr bwMode="auto">
                <a:xfrm>
                  <a:off x="4286181"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51" name="Rectangle 8"/>
                <p:cNvSpPr>
                  <a:spLocks noChangeArrowheads="1"/>
                </p:cNvSpPr>
                <p:nvPr/>
              </p:nvSpPr>
              <p:spPr bwMode="auto">
                <a:xfrm>
                  <a:off x="4286181"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nvGrpSpPr>
              <p:cNvPr id="427" name="Group 80"/>
              <p:cNvGrpSpPr/>
              <p:nvPr/>
            </p:nvGrpSpPr>
            <p:grpSpPr>
              <a:xfrm>
                <a:off x="961904" y="1850494"/>
                <a:ext cx="550179" cy="270166"/>
                <a:chOff x="3837801" y="3609584"/>
                <a:chExt cx="695371" cy="341463"/>
              </a:xfrm>
              <a:solidFill>
                <a:schemeClr val="bg1"/>
              </a:solidFill>
            </p:grpSpPr>
            <p:grpSp>
              <p:nvGrpSpPr>
                <p:cNvPr id="428" name="Group 81"/>
                <p:cNvGrpSpPr/>
                <p:nvPr/>
              </p:nvGrpSpPr>
              <p:grpSpPr>
                <a:xfrm>
                  <a:off x="3837801" y="3609584"/>
                  <a:ext cx="393416" cy="341463"/>
                  <a:chOff x="4078454" y="3609584"/>
                  <a:chExt cx="393416" cy="341463"/>
                </a:xfrm>
                <a:grpFill/>
              </p:grpSpPr>
              <p:sp>
                <p:nvSpPr>
                  <p:cNvPr id="436" name="Rectangle 14"/>
                  <p:cNvSpPr>
                    <a:spLocks noChangeArrowheads="1"/>
                  </p:cNvSpPr>
                  <p:nvPr/>
                </p:nvSpPr>
                <p:spPr bwMode="auto">
                  <a:xfrm>
                    <a:off x="4078454"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7" name="Rectangle 15"/>
                  <p:cNvSpPr>
                    <a:spLocks noChangeArrowheads="1"/>
                  </p:cNvSpPr>
                  <p:nvPr/>
                </p:nvSpPr>
                <p:spPr bwMode="auto">
                  <a:xfrm>
                    <a:off x="423594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8" name="Rectangle 16"/>
                  <p:cNvSpPr>
                    <a:spLocks noChangeArrowheads="1"/>
                  </p:cNvSpPr>
                  <p:nvPr/>
                </p:nvSpPr>
                <p:spPr bwMode="auto">
                  <a:xfrm>
                    <a:off x="439406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9" name="Rectangle 17"/>
                  <p:cNvSpPr>
                    <a:spLocks noChangeArrowheads="1"/>
                  </p:cNvSpPr>
                  <p:nvPr/>
                </p:nvSpPr>
                <p:spPr bwMode="auto">
                  <a:xfrm>
                    <a:off x="4078454"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0" name="Rectangle 18"/>
                  <p:cNvSpPr>
                    <a:spLocks noChangeArrowheads="1"/>
                  </p:cNvSpPr>
                  <p:nvPr/>
                </p:nvSpPr>
                <p:spPr bwMode="auto">
                  <a:xfrm>
                    <a:off x="423594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1" name="Rectangle 19"/>
                  <p:cNvSpPr>
                    <a:spLocks noChangeArrowheads="1"/>
                  </p:cNvSpPr>
                  <p:nvPr/>
                </p:nvSpPr>
                <p:spPr bwMode="auto">
                  <a:xfrm>
                    <a:off x="439406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2" name="Rectangle 20"/>
                  <p:cNvSpPr>
                    <a:spLocks noChangeArrowheads="1"/>
                  </p:cNvSpPr>
                  <p:nvPr/>
                </p:nvSpPr>
                <p:spPr bwMode="auto">
                  <a:xfrm>
                    <a:off x="4078454"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3" name="Rectangle 21"/>
                  <p:cNvSpPr>
                    <a:spLocks noChangeArrowheads="1"/>
                  </p:cNvSpPr>
                  <p:nvPr/>
                </p:nvSpPr>
                <p:spPr bwMode="auto">
                  <a:xfrm>
                    <a:off x="423594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44" name="Rectangle 22"/>
                  <p:cNvSpPr>
                    <a:spLocks noChangeArrowheads="1"/>
                  </p:cNvSpPr>
                  <p:nvPr/>
                </p:nvSpPr>
                <p:spPr bwMode="auto">
                  <a:xfrm>
                    <a:off x="439406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nvGrpSpPr>
                <p:cNvPr id="429" name="Group 82"/>
                <p:cNvGrpSpPr/>
                <p:nvPr/>
              </p:nvGrpSpPr>
              <p:grpSpPr>
                <a:xfrm>
                  <a:off x="4297876" y="3609584"/>
                  <a:ext cx="235296" cy="341463"/>
                  <a:chOff x="4078454" y="3609584"/>
                  <a:chExt cx="235296" cy="341463"/>
                </a:xfrm>
                <a:grpFill/>
              </p:grpSpPr>
              <p:sp>
                <p:nvSpPr>
                  <p:cNvPr id="430" name="Rectangle 14"/>
                  <p:cNvSpPr>
                    <a:spLocks noChangeArrowheads="1"/>
                  </p:cNvSpPr>
                  <p:nvPr/>
                </p:nvSpPr>
                <p:spPr bwMode="auto">
                  <a:xfrm>
                    <a:off x="4078454"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1" name="Rectangle 15"/>
                  <p:cNvSpPr>
                    <a:spLocks noChangeArrowheads="1"/>
                  </p:cNvSpPr>
                  <p:nvPr/>
                </p:nvSpPr>
                <p:spPr bwMode="auto">
                  <a:xfrm>
                    <a:off x="423594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2" name="Rectangle 17"/>
                  <p:cNvSpPr>
                    <a:spLocks noChangeArrowheads="1"/>
                  </p:cNvSpPr>
                  <p:nvPr/>
                </p:nvSpPr>
                <p:spPr bwMode="auto">
                  <a:xfrm>
                    <a:off x="4078454"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3" name="Rectangle 18"/>
                  <p:cNvSpPr>
                    <a:spLocks noChangeArrowheads="1"/>
                  </p:cNvSpPr>
                  <p:nvPr/>
                </p:nvSpPr>
                <p:spPr bwMode="auto">
                  <a:xfrm>
                    <a:off x="423594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4" name="Rectangle 20"/>
                  <p:cNvSpPr>
                    <a:spLocks noChangeArrowheads="1"/>
                  </p:cNvSpPr>
                  <p:nvPr/>
                </p:nvSpPr>
                <p:spPr bwMode="auto">
                  <a:xfrm>
                    <a:off x="4078454"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35" name="Rectangle 21"/>
                  <p:cNvSpPr>
                    <a:spLocks noChangeArrowheads="1"/>
                  </p:cNvSpPr>
                  <p:nvPr/>
                </p:nvSpPr>
                <p:spPr bwMode="auto">
                  <a:xfrm>
                    <a:off x="423594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grpSp>
        <p:cxnSp>
          <p:nvCxnSpPr>
            <p:cNvPr id="419" name="Elbow Connector 418"/>
            <p:cNvCxnSpPr/>
            <p:nvPr/>
          </p:nvCxnSpPr>
          <p:spPr>
            <a:xfrm rot="16200000" flipH="1">
              <a:off x="1777163" y="2806065"/>
              <a:ext cx="640987" cy="0"/>
            </a:xfrm>
            <a:prstGeom prst="bentConnector3">
              <a:avLst>
                <a:gd name="adj1" fmla="val 50000"/>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0" name="Text Box 6"/>
            <p:cNvSpPr txBox="1">
              <a:spLocks noChangeArrowheads="1"/>
            </p:cNvSpPr>
            <p:nvPr/>
          </p:nvSpPr>
          <p:spPr bwMode="auto">
            <a:xfrm>
              <a:off x="1273707" y="895160"/>
              <a:ext cx="1656366" cy="276968"/>
            </a:xfrm>
            <a:prstGeom prst="rect">
              <a:avLst/>
            </a:prstGeom>
            <a:noFill/>
            <a:ln w="9525">
              <a:noFill/>
              <a:miter lim="800000"/>
              <a:headEnd/>
              <a:tailEnd/>
            </a:ln>
          </p:spPr>
          <p:txBody>
            <a:bodyPr wrap="square" lIns="91400" tIns="45700" rIns="91400" bIns="45700" anchor="ctr">
              <a:spAutoFit/>
            </a:bodyPr>
            <a:lstStyle/>
            <a:p>
              <a:pPr algn="ctr" defTabSz="1321891" fontAlgn="base">
                <a:spcBef>
                  <a:spcPct val="0"/>
                </a:spcBef>
                <a:spcAft>
                  <a:spcPct val="0"/>
                </a:spcAft>
              </a:pPr>
              <a:r>
                <a:rPr lang="en-US" b="1" dirty="0">
                  <a:solidFill>
                    <a:schemeClr val="bg1">
                      <a:lumMod val="85000"/>
                    </a:schemeClr>
                  </a:solidFill>
                  <a:ea typeface="ＭＳ Ｐゴシック" pitchFamily="34" charset="-128"/>
                  <a:cs typeface="Arial" pitchFamily="34" charset="0"/>
                </a:rPr>
                <a:t>ENTERPRISE</a:t>
              </a:r>
            </a:p>
          </p:txBody>
        </p:sp>
      </p:grpSp>
      <p:grpSp>
        <p:nvGrpSpPr>
          <p:cNvPr id="464" name="Group 463"/>
          <p:cNvGrpSpPr/>
          <p:nvPr/>
        </p:nvGrpSpPr>
        <p:grpSpPr>
          <a:xfrm>
            <a:off x="4808213" y="2067965"/>
            <a:ext cx="1623068" cy="1319845"/>
            <a:chOff x="5253275" y="1212274"/>
            <a:chExt cx="1288621" cy="1047606"/>
          </a:xfrm>
        </p:grpSpPr>
        <p:sp>
          <p:nvSpPr>
            <p:cNvPr id="465" name="Rectangle 464"/>
            <p:cNvSpPr/>
            <p:nvPr/>
          </p:nvSpPr>
          <p:spPr>
            <a:xfrm>
              <a:off x="5312087" y="1316408"/>
              <a:ext cx="461425" cy="647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6" name="Picture 465" descr="Device_iPad_Red.png"/>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253275" y="1212274"/>
              <a:ext cx="579048" cy="927873"/>
            </a:xfrm>
            <a:prstGeom prst="rect">
              <a:avLst/>
            </a:prstGeom>
            <a:effectLst/>
          </p:spPr>
        </p:pic>
        <p:sp>
          <p:nvSpPr>
            <p:cNvPr id="467" name="Rounded Rectangle 466"/>
            <p:cNvSpPr/>
            <p:nvPr/>
          </p:nvSpPr>
          <p:spPr>
            <a:xfrm>
              <a:off x="5680475" y="1562281"/>
              <a:ext cx="861421" cy="69759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5815232" y="1696486"/>
              <a:ext cx="591902" cy="355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6061370" y="2113698"/>
              <a:ext cx="99627" cy="996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0" name="Elbow Connector 469"/>
          <p:cNvCxnSpPr/>
          <p:nvPr/>
        </p:nvCxnSpPr>
        <p:spPr>
          <a:xfrm rot="5400000">
            <a:off x="5211974" y="4084108"/>
            <a:ext cx="874221"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71" name="Group 3"/>
          <p:cNvGrpSpPr/>
          <p:nvPr/>
        </p:nvGrpSpPr>
        <p:grpSpPr>
          <a:xfrm>
            <a:off x="1699424" y="1555803"/>
            <a:ext cx="2207913" cy="2986641"/>
            <a:chOff x="1273707" y="895160"/>
            <a:chExt cx="1656366" cy="2239981"/>
          </a:xfrm>
        </p:grpSpPr>
        <p:cxnSp>
          <p:nvCxnSpPr>
            <p:cNvPr id="472" name="Elbow Connector 471"/>
            <p:cNvCxnSpPr/>
            <p:nvPr/>
          </p:nvCxnSpPr>
          <p:spPr>
            <a:xfrm rot="5400000">
              <a:off x="1783784" y="2812685"/>
              <a:ext cx="640988" cy="3923"/>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73" name="Group 1"/>
            <p:cNvGrpSpPr/>
            <p:nvPr/>
          </p:nvGrpSpPr>
          <p:grpSpPr>
            <a:xfrm>
              <a:off x="1273707" y="895160"/>
              <a:ext cx="1656366" cy="1481021"/>
              <a:chOff x="1273707" y="895160"/>
              <a:chExt cx="1656366" cy="1481021"/>
            </a:xfrm>
          </p:grpSpPr>
          <p:grpSp>
            <p:nvGrpSpPr>
              <p:cNvPr id="474" name="Group 25"/>
              <p:cNvGrpSpPr/>
              <p:nvPr/>
            </p:nvGrpSpPr>
            <p:grpSpPr>
              <a:xfrm>
                <a:off x="1778883" y="1258681"/>
                <a:ext cx="646014" cy="1117500"/>
                <a:chOff x="879483" y="1039090"/>
                <a:chExt cx="712788" cy="1233008"/>
              </a:xfrm>
            </p:grpSpPr>
            <p:sp>
              <p:nvSpPr>
                <p:cNvPr id="476" name="Freeform 6"/>
                <p:cNvSpPr>
                  <a:spLocks/>
                </p:cNvSpPr>
                <p:nvPr/>
              </p:nvSpPr>
              <p:spPr bwMode="auto">
                <a:xfrm>
                  <a:off x="989812" y="1087973"/>
                  <a:ext cx="492129" cy="723322"/>
                </a:xfrm>
                <a:custGeom>
                  <a:avLst/>
                  <a:gdLst>
                    <a:gd name="T0" fmla="*/ 617 w 690"/>
                    <a:gd name="T1" fmla="*/ 70 h 1526"/>
                    <a:gd name="T2" fmla="*/ 617 w 690"/>
                    <a:gd name="T3" fmla="*/ 0 h 1526"/>
                    <a:gd name="T4" fmla="*/ 74 w 690"/>
                    <a:gd name="T5" fmla="*/ 0 h 1526"/>
                    <a:gd name="T6" fmla="*/ 74 w 690"/>
                    <a:gd name="T7" fmla="*/ 70 h 1526"/>
                    <a:gd name="T8" fmla="*/ 0 w 690"/>
                    <a:gd name="T9" fmla="*/ 70 h 1526"/>
                    <a:gd name="T10" fmla="*/ 0 w 690"/>
                    <a:gd name="T11" fmla="*/ 1526 h 1526"/>
                    <a:gd name="T12" fmla="*/ 690 w 690"/>
                    <a:gd name="T13" fmla="*/ 1526 h 1526"/>
                    <a:gd name="T14" fmla="*/ 690 w 690"/>
                    <a:gd name="T15" fmla="*/ 70 h 1526"/>
                    <a:gd name="T16" fmla="*/ 617 w 690"/>
                    <a:gd name="T17" fmla="*/ 7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526">
                      <a:moveTo>
                        <a:pt x="617" y="70"/>
                      </a:moveTo>
                      <a:lnTo>
                        <a:pt x="617" y="0"/>
                      </a:lnTo>
                      <a:lnTo>
                        <a:pt x="74" y="0"/>
                      </a:lnTo>
                      <a:lnTo>
                        <a:pt x="74" y="70"/>
                      </a:lnTo>
                      <a:lnTo>
                        <a:pt x="0" y="70"/>
                      </a:lnTo>
                      <a:lnTo>
                        <a:pt x="0" y="1526"/>
                      </a:lnTo>
                      <a:lnTo>
                        <a:pt x="690" y="1526"/>
                      </a:lnTo>
                      <a:lnTo>
                        <a:pt x="690" y="70"/>
                      </a:lnTo>
                      <a:lnTo>
                        <a:pt x="617" y="70"/>
                      </a:lnTo>
                      <a:close/>
                    </a:path>
                  </a:pathLst>
                </a:custGeom>
                <a:solidFill>
                  <a:srgbClr val="424545"/>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latin typeface="Arial"/>
                  </a:endParaRPr>
                </a:p>
              </p:txBody>
            </p:sp>
            <p:sp>
              <p:nvSpPr>
                <p:cNvPr id="477" name="Rectangle 7"/>
                <p:cNvSpPr>
                  <a:spLocks noChangeArrowheads="1"/>
                </p:cNvSpPr>
                <p:nvPr/>
              </p:nvSpPr>
              <p:spPr bwMode="auto">
                <a:xfrm>
                  <a:off x="879483" y="1798369"/>
                  <a:ext cx="712788" cy="470207"/>
                </a:xfrm>
                <a:prstGeom prst="rect">
                  <a:avLst/>
                </a:prstGeom>
                <a:solidFill>
                  <a:srgbClr val="424545"/>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latin typeface="Arial"/>
                  </a:endParaRPr>
                </a:p>
              </p:txBody>
            </p:sp>
            <p:sp>
              <p:nvSpPr>
                <p:cNvPr id="478" name="Rectangle 23"/>
                <p:cNvSpPr>
                  <a:spLocks noChangeArrowheads="1"/>
                </p:cNvSpPr>
                <p:nvPr/>
              </p:nvSpPr>
              <p:spPr bwMode="auto">
                <a:xfrm>
                  <a:off x="958788" y="1770403"/>
                  <a:ext cx="554180" cy="27966"/>
                </a:xfrm>
                <a:prstGeom prst="rect">
                  <a:avLst/>
                </a:prstGeom>
                <a:solidFill>
                  <a:schemeClr val="bg2">
                    <a:lumMod val="75000"/>
                  </a:schemeClr>
                </a:solidFill>
                <a:ln w="22225" cap="flat" cmpd="sng" algn="ctr">
                  <a:noFill/>
                  <a:prstDash val="solid"/>
                </a:ln>
                <a:effectLst/>
              </p:spPr>
              <p:txBody>
                <a:bodyPr wrap="square" lIns="0" tIns="0" rIns="0" bIns="0" rtlCol="0" anchor="ctr"/>
                <a:lstStyle/>
                <a:p>
                  <a:pPr algn="ctr"/>
                  <a:endParaRPr lang="en-US" sz="1600" b="1" kern="0" dirty="0">
                    <a:solidFill>
                      <a:sysClr val="window" lastClr="FFFFFF"/>
                    </a:solidFill>
                    <a:latin typeface="Arial"/>
                    <a:ea typeface="Tahoma" pitchFamily="34" charset="0"/>
                    <a:cs typeface="Tahoma" pitchFamily="34" charset="0"/>
                  </a:endParaRPr>
                </a:p>
              </p:txBody>
            </p:sp>
            <p:sp>
              <p:nvSpPr>
                <p:cNvPr id="479" name="Freeform 25"/>
                <p:cNvSpPr>
                  <a:spLocks/>
                </p:cNvSpPr>
                <p:nvPr/>
              </p:nvSpPr>
              <p:spPr bwMode="auto">
                <a:xfrm>
                  <a:off x="1118805" y="1039090"/>
                  <a:ext cx="234146" cy="52335"/>
                </a:xfrm>
                <a:custGeom>
                  <a:avLst/>
                  <a:gdLst>
                    <a:gd name="T0" fmla="*/ 378 w 555"/>
                    <a:gd name="T1" fmla="*/ 711 h 787"/>
                    <a:gd name="T2" fmla="*/ 378 w 555"/>
                    <a:gd name="T3" fmla="*/ 668 h 787"/>
                    <a:gd name="T4" fmla="*/ 283 w 555"/>
                    <a:gd name="T5" fmla="*/ 668 h 787"/>
                    <a:gd name="T6" fmla="*/ 283 w 555"/>
                    <a:gd name="T7" fmla="*/ 0 h 787"/>
                    <a:gd name="T8" fmla="*/ 263 w 555"/>
                    <a:gd name="T9" fmla="*/ 0 h 787"/>
                    <a:gd name="T10" fmla="*/ 263 w 555"/>
                    <a:gd name="T11" fmla="*/ 668 h 787"/>
                    <a:gd name="T12" fmla="*/ 160 w 555"/>
                    <a:gd name="T13" fmla="*/ 668 h 787"/>
                    <a:gd name="T14" fmla="*/ 160 w 555"/>
                    <a:gd name="T15" fmla="*/ 711 h 787"/>
                    <a:gd name="T16" fmla="*/ 0 w 555"/>
                    <a:gd name="T17" fmla="*/ 711 h 787"/>
                    <a:gd name="T18" fmla="*/ 0 w 555"/>
                    <a:gd name="T19" fmla="*/ 787 h 787"/>
                    <a:gd name="T20" fmla="*/ 555 w 555"/>
                    <a:gd name="T21" fmla="*/ 787 h 787"/>
                    <a:gd name="T22" fmla="*/ 555 w 555"/>
                    <a:gd name="T23" fmla="*/ 711 h 787"/>
                    <a:gd name="T24" fmla="*/ 378 w 555"/>
                    <a:gd name="T25" fmla="*/ 711 h 787"/>
                    <a:gd name="connsiteX0" fmla="*/ 6811 w 10000"/>
                    <a:gd name="connsiteY0" fmla="*/ 9034 h 10000"/>
                    <a:gd name="connsiteX1" fmla="*/ 6811 w 10000"/>
                    <a:gd name="connsiteY1" fmla="*/ 8488 h 10000"/>
                    <a:gd name="connsiteX2" fmla="*/ 5099 w 10000"/>
                    <a:gd name="connsiteY2" fmla="*/ 8488 h 10000"/>
                    <a:gd name="connsiteX3" fmla="*/ 5099 w 10000"/>
                    <a:gd name="connsiteY3" fmla="*/ 0 h 10000"/>
                    <a:gd name="connsiteX4" fmla="*/ 4739 w 10000"/>
                    <a:gd name="connsiteY4" fmla="*/ 8488 h 10000"/>
                    <a:gd name="connsiteX5" fmla="*/ 2883 w 10000"/>
                    <a:gd name="connsiteY5" fmla="*/ 8488 h 10000"/>
                    <a:gd name="connsiteX6" fmla="*/ 2883 w 10000"/>
                    <a:gd name="connsiteY6" fmla="*/ 9034 h 10000"/>
                    <a:gd name="connsiteX7" fmla="*/ 0 w 10000"/>
                    <a:gd name="connsiteY7" fmla="*/ 9034 h 10000"/>
                    <a:gd name="connsiteX8" fmla="*/ 0 w 10000"/>
                    <a:gd name="connsiteY8" fmla="*/ 10000 h 10000"/>
                    <a:gd name="connsiteX9" fmla="*/ 10000 w 10000"/>
                    <a:gd name="connsiteY9" fmla="*/ 10000 h 10000"/>
                    <a:gd name="connsiteX10" fmla="*/ 10000 w 10000"/>
                    <a:gd name="connsiteY10" fmla="*/ 9034 h 10000"/>
                    <a:gd name="connsiteX11" fmla="*/ 6811 w 10000"/>
                    <a:gd name="connsiteY11" fmla="*/ 9034 h 10000"/>
                    <a:gd name="connsiteX0" fmla="*/ 6811 w 10000"/>
                    <a:gd name="connsiteY0" fmla="*/ 546 h 1512"/>
                    <a:gd name="connsiteX1" fmla="*/ 6811 w 10000"/>
                    <a:gd name="connsiteY1" fmla="*/ 0 h 1512"/>
                    <a:gd name="connsiteX2" fmla="*/ 5099 w 10000"/>
                    <a:gd name="connsiteY2" fmla="*/ 0 h 1512"/>
                    <a:gd name="connsiteX3" fmla="*/ 4739 w 10000"/>
                    <a:gd name="connsiteY3" fmla="*/ 0 h 1512"/>
                    <a:gd name="connsiteX4" fmla="*/ 2883 w 10000"/>
                    <a:gd name="connsiteY4" fmla="*/ 0 h 1512"/>
                    <a:gd name="connsiteX5" fmla="*/ 2883 w 10000"/>
                    <a:gd name="connsiteY5" fmla="*/ 546 h 1512"/>
                    <a:gd name="connsiteX6" fmla="*/ 0 w 10000"/>
                    <a:gd name="connsiteY6" fmla="*/ 546 h 1512"/>
                    <a:gd name="connsiteX7" fmla="*/ 0 w 10000"/>
                    <a:gd name="connsiteY7" fmla="*/ 1512 h 1512"/>
                    <a:gd name="connsiteX8" fmla="*/ 10000 w 10000"/>
                    <a:gd name="connsiteY8" fmla="*/ 1512 h 1512"/>
                    <a:gd name="connsiteX9" fmla="*/ 10000 w 10000"/>
                    <a:gd name="connsiteY9" fmla="*/ 546 h 1512"/>
                    <a:gd name="connsiteX10" fmla="*/ 6811 w 10000"/>
                    <a:gd name="connsiteY10" fmla="*/ 546 h 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512">
                      <a:moveTo>
                        <a:pt x="6811" y="546"/>
                      </a:moveTo>
                      <a:lnTo>
                        <a:pt x="6811" y="0"/>
                      </a:lnTo>
                      <a:lnTo>
                        <a:pt x="5099" y="0"/>
                      </a:lnTo>
                      <a:lnTo>
                        <a:pt x="4739" y="0"/>
                      </a:lnTo>
                      <a:lnTo>
                        <a:pt x="2883" y="0"/>
                      </a:lnTo>
                      <a:lnTo>
                        <a:pt x="2883" y="546"/>
                      </a:lnTo>
                      <a:lnTo>
                        <a:pt x="0" y="546"/>
                      </a:lnTo>
                      <a:lnTo>
                        <a:pt x="0" y="1512"/>
                      </a:lnTo>
                      <a:lnTo>
                        <a:pt x="10000" y="1512"/>
                      </a:lnTo>
                      <a:lnTo>
                        <a:pt x="10000" y="546"/>
                      </a:lnTo>
                      <a:lnTo>
                        <a:pt x="6811" y="546"/>
                      </a:lnTo>
                      <a:close/>
                    </a:path>
                  </a:pathLst>
                </a:custGeom>
                <a:solidFill>
                  <a:schemeClr val="bg2">
                    <a:lumMod val="75000"/>
                  </a:schemeClr>
                </a:solidFill>
                <a:ln w="22225" cap="flat" cmpd="sng" algn="ctr">
                  <a:noFill/>
                  <a:prstDash val="solid"/>
                </a:ln>
                <a:effectLst/>
              </p:spPr>
              <p:txBody>
                <a:bodyPr wrap="square" lIns="0" tIns="0" rIns="0" bIns="0" rtlCol="0" anchor="ctr"/>
                <a:lstStyle/>
                <a:p>
                  <a:pPr algn="ctr"/>
                  <a:endParaRPr lang="en-US" sz="1600" b="1" kern="0" dirty="0">
                    <a:solidFill>
                      <a:sysClr val="window" lastClr="FFFFFF"/>
                    </a:solidFill>
                    <a:latin typeface="Arial"/>
                    <a:ea typeface="Tahoma" pitchFamily="34" charset="0"/>
                    <a:cs typeface="Tahoma" pitchFamily="34" charset="0"/>
                  </a:endParaRPr>
                </a:p>
              </p:txBody>
            </p:sp>
            <p:sp>
              <p:nvSpPr>
                <p:cNvPr id="480" name="Rectangle 23"/>
                <p:cNvSpPr>
                  <a:spLocks noChangeArrowheads="1"/>
                </p:cNvSpPr>
                <p:nvPr/>
              </p:nvSpPr>
              <p:spPr bwMode="auto">
                <a:xfrm>
                  <a:off x="1126715" y="2188430"/>
                  <a:ext cx="218326" cy="83668"/>
                </a:xfrm>
                <a:prstGeom prst="rect">
                  <a:avLst/>
                </a:prstGeom>
                <a:solidFill>
                  <a:srgbClr val="F5F5F5">
                    <a:alpha val="40000"/>
                  </a:srgbClr>
                </a:solidFill>
                <a:ln>
                  <a:noFill/>
                </a:ln>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nvGrpSpPr>
                <p:cNvPr id="481" name="Group 31"/>
                <p:cNvGrpSpPr/>
                <p:nvPr/>
              </p:nvGrpSpPr>
              <p:grpSpPr>
                <a:xfrm>
                  <a:off x="1071889" y="1178489"/>
                  <a:ext cx="327978" cy="535032"/>
                  <a:chOff x="3945917" y="2765115"/>
                  <a:chExt cx="417441" cy="680975"/>
                </a:xfrm>
                <a:solidFill>
                  <a:schemeClr val="bg1"/>
                </a:solidFill>
              </p:grpSpPr>
              <p:grpSp>
                <p:nvGrpSpPr>
                  <p:cNvPr id="500" name="Group 65"/>
                  <p:cNvGrpSpPr/>
                  <p:nvPr/>
                </p:nvGrpSpPr>
                <p:grpSpPr>
                  <a:xfrm>
                    <a:off x="3945917" y="2765115"/>
                    <a:ext cx="249100" cy="680975"/>
                    <a:chOff x="4139945" y="2765115"/>
                    <a:chExt cx="249100" cy="680975"/>
                  </a:xfrm>
                  <a:grpFill/>
                </p:grpSpPr>
                <p:sp>
                  <p:nvSpPr>
                    <p:cNvPr id="507" name="Rectangle 8"/>
                    <p:cNvSpPr>
                      <a:spLocks noChangeArrowheads="1"/>
                    </p:cNvSpPr>
                    <p:nvPr/>
                  </p:nvSpPr>
                  <p:spPr bwMode="auto">
                    <a:xfrm>
                      <a:off x="4139945"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8" name="Rectangle 9"/>
                    <p:cNvSpPr>
                      <a:spLocks noChangeArrowheads="1"/>
                    </p:cNvSpPr>
                    <p:nvPr/>
                  </p:nvSpPr>
                  <p:spPr bwMode="auto">
                    <a:xfrm>
                      <a:off x="4139945"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9" name="Rectangle 10"/>
                    <p:cNvSpPr>
                      <a:spLocks noChangeArrowheads="1"/>
                    </p:cNvSpPr>
                    <p:nvPr/>
                  </p:nvSpPr>
                  <p:spPr bwMode="auto">
                    <a:xfrm>
                      <a:off x="4139945"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0" name="Rectangle 11"/>
                    <p:cNvSpPr>
                      <a:spLocks noChangeArrowheads="1"/>
                    </p:cNvSpPr>
                    <p:nvPr/>
                  </p:nvSpPr>
                  <p:spPr bwMode="auto">
                    <a:xfrm>
                      <a:off x="4311868"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1" name="Rectangle 12"/>
                    <p:cNvSpPr>
                      <a:spLocks noChangeArrowheads="1"/>
                    </p:cNvSpPr>
                    <p:nvPr/>
                  </p:nvSpPr>
                  <p:spPr bwMode="auto">
                    <a:xfrm>
                      <a:off x="4311868"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2" name="Rectangle 13"/>
                    <p:cNvSpPr>
                      <a:spLocks noChangeArrowheads="1"/>
                    </p:cNvSpPr>
                    <p:nvPr/>
                  </p:nvSpPr>
                  <p:spPr bwMode="auto">
                    <a:xfrm>
                      <a:off x="4311868"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3" name="Rectangle 8"/>
                    <p:cNvSpPr>
                      <a:spLocks noChangeArrowheads="1"/>
                    </p:cNvSpPr>
                    <p:nvPr/>
                  </p:nvSpPr>
                  <p:spPr bwMode="auto">
                    <a:xfrm>
                      <a:off x="4139945"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4" name="Rectangle 9"/>
                    <p:cNvSpPr>
                      <a:spLocks noChangeArrowheads="1"/>
                    </p:cNvSpPr>
                    <p:nvPr/>
                  </p:nvSpPr>
                  <p:spPr bwMode="auto">
                    <a:xfrm>
                      <a:off x="4139945"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5" name="Rectangle 11"/>
                    <p:cNvSpPr>
                      <a:spLocks noChangeArrowheads="1"/>
                    </p:cNvSpPr>
                    <p:nvPr/>
                  </p:nvSpPr>
                  <p:spPr bwMode="auto">
                    <a:xfrm>
                      <a:off x="4311868"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6" name="Rectangle 12"/>
                    <p:cNvSpPr>
                      <a:spLocks noChangeArrowheads="1"/>
                    </p:cNvSpPr>
                    <p:nvPr/>
                  </p:nvSpPr>
                  <p:spPr bwMode="auto">
                    <a:xfrm>
                      <a:off x="4311868"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7" name="Rectangle 8"/>
                    <p:cNvSpPr>
                      <a:spLocks noChangeArrowheads="1"/>
                    </p:cNvSpPr>
                    <p:nvPr/>
                  </p:nvSpPr>
                  <p:spPr bwMode="auto">
                    <a:xfrm>
                      <a:off x="4139945"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18" name="Rectangle 11"/>
                    <p:cNvSpPr>
                      <a:spLocks noChangeArrowheads="1"/>
                    </p:cNvSpPr>
                    <p:nvPr/>
                  </p:nvSpPr>
                  <p:spPr bwMode="auto">
                    <a:xfrm>
                      <a:off x="4311868"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sp>
                <p:nvSpPr>
                  <p:cNvPr id="501" name="Rectangle 8"/>
                  <p:cNvSpPr>
                    <a:spLocks noChangeArrowheads="1"/>
                  </p:cNvSpPr>
                  <p:nvPr/>
                </p:nvSpPr>
                <p:spPr bwMode="auto">
                  <a:xfrm>
                    <a:off x="4286181" y="3129362"/>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2" name="Rectangle 9"/>
                  <p:cNvSpPr>
                    <a:spLocks noChangeArrowheads="1"/>
                  </p:cNvSpPr>
                  <p:nvPr/>
                </p:nvSpPr>
                <p:spPr bwMode="auto">
                  <a:xfrm>
                    <a:off x="4286181" y="3251831"/>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3" name="Rectangle 10"/>
                  <p:cNvSpPr>
                    <a:spLocks noChangeArrowheads="1"/>
                  </p:cNvSpPr>
                  <p:nvPr/>
                </p:nvSpPr>
                <p:spPr bwMode="auto">
                  <a:xfrm>
                    <a:off x="4286181" y="3374299"/>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4" name="Rectangle 8"/>
                  <p:cNvSpPr>
                    <a:spLocks noChangeArrowheads="1"/>
                  </p:cNvSpPr>
                  <p:nvPr/>
                </p:nvSpPr>
                <p:spPr bwMode="auto">
                  <a:xfrm>
                    <a:off x="4286181" y="2887584"/>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5" name="Rectangle 9"/>
                  <p:cNvSpPr>
                    <a:spLocks noChangeArrowheads="1"/>
                  </p:cNvSpPr>
                  <p:nvPr/>
                </p:nvSpPr>
                <p:spPr bwMode="auto">
                  <a:xfrm>
                    <a:off x="4286181" y="3010053"/>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506" name="Rectangle 8"/>
                  <p:cNvSpPr>
                    <a:spLocks noChangeArrowheads="1"/>
                  </p:cNvSpPr>
                  <p:nvPr/>
                </p:nvSpPr>
                <p:spPr bwMode="auto">
                  <a:xfrm>
                    <a:off x="4286181" y="2765115"/>
                    <a:ext cx="77177"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nvGrpSpPr>
                <p:cNvPr id="482" name="Group 80"/>
                <p:cNvGrpSpPr/>
                <p:nvPr/>
              </p:nvGrpSpPr>
              <p:grpSpPr>
                <a:xfrm>
                  <a:off x="961904" y="1850494"/>
                  <a:ext cx="550179" cy="270166"/>
                  <a:chOff x="3837801" y="3609584"/>
                  <a:chExt cx="695371" cy="341463"/>
                </a:xfrm>
                <a:solidFill>
                  <a:schemeClr val="bg1"/>
                </a:solidFill>
              </p:grpSpPr>
              <p:grpSp>
                <p:nvGrpSpPr>
                  <p:cNvPr id="483" name="Group 81"/>
                  <p:cNvGrpSpPr/>
                  <p:nvPr/>
                </p:nvGrpSpPr>
                <p:grpSpPr>
                  <a:xfrm>
                    <a:off x="3837801" y="3609584"/>
                    <a:ext cx="393416" cy="341463"/>
                    <a:chOff x="4078454" y="3609584"/>
                    <a:chExt cx="393416" cy="341463"/>
                  </a:xfrm>
                  <a:grpFill/>
                </p:grpSpPr>
                <p:sp>
                  <p:nvSpPr>
                    <p:cNvPr id="491" name="Rectangle 14"/>
                    <p:cNvSpPr>
                      <a:spLocks noChangeArrowheads="1"/>
                    </p:cNvSpPr>
                    <p:nvPr/>
                  </p:nvSpPr>
                  <p:spPr bwMode="auto">
                    <a:xfrm>
                      <a:off x="4078454"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2" name="Rectangle 15"/>
                    <p:cNvSpPr>
                      <a:spLocks noChangeArrowheads="1"/>
                    </p:cNvSpPr>
                    <p:nvPr/>
                  </p:nvSpPr>
                  <p:spPr bwMode="auto">
                    <a:xfrm>
                      <a:off x="423594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3" name="Rectangle 16"/>
                    <p:cNvSpPr>
                      <a:spLocks noChangeArrowheads="1"/>
                    </p:cNvSpPr>
                    <p:nvPr/>
                  </p:nvSpPr>
                  <p:spPr bwMode="auto">
                    <a:xfrm>
                      <a:off x="439406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4" name="Rectangle 17"/>
                    <p:cNvSpPr>
                      <a:spLocks noChangeArrowheads="1"/>
                    </p:cNvSpPr>
                    <p:nvPr/>
                  </p:nvSpPr>
                  <p:spPr bwMode="auto">
                    <a:xfrm>
                      <a:off x="4078454"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5" name="Rectangle 18"/>
                    <p:cNvSpPr>
                      <a:spLocks noChangeArrowheads="1"/>
                    </p:cNvSpPr>
                    <p:nvPr/>
                  </p:nvSpPr>
                  <p:spPr bwMode="auto">
                    <a:xfrm>
                      <a:off x="423594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6" name="Rectangle 19"/>
                    <p:cNvSpPr>
                      <a:spLocks noChangeArrowheads="1"/>
                    </p:cNvSpPr>
                    <p:nvPr/>
                  </p:nvSpPr>
                  <p:spPr bwMode="auto">
                    <a:xfrm>
                      <a:off x="439406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7" name="Rectangle 20"/>
                    <p:cNvSpPr>
                      <a:spLocks noChangeArrowheads="1"/>
                    </p:cNvSpPr>
                    <p:nvPr/>
                  </p:nvSpPr>
                  <p:spPr bwMode="auto">
                    <a:xfrm>
                      <a:off x="4078454"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8" name="Rectangle 21"/>
                    <p:cNvSpPr>
                      <a:spLocks noChangeArrowheads="1"/>
                    </p:cNvSpPr>
                    <p:nvPr/>
                  </p:nvSpPr>
                  <p:spPr bwMode="auto">
                    <a:xfrm>
                      <a:off x="423594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9" name="Rectangle 22"/>
                    <p:cNvSpPr>
                      <a:spLocks noChangeArrowheads="1"/>
                    </p:cNvSpPr>
                    <p:nvPr/>
                  </p:nvSpPr>
                  <p:spPr bwMode="auto">
                    <a:xfrm>
                      <a:off x="439406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nvGrpSpPr>
                  <p:cNvPr id="484" name="Group 82"/>
                  <p:cNvGrpSpPr/>
                  <p:nvPr/>
                </p:nvGrpSpPr>
                <p:grpSpPr>
                  <a:xfrm>
                    <a:off x="4297876" y="3609584"/>
                    <a:ext cx="235296" cy="341463"/>
                    <a:chOff x="4078454" y="3609584"/>
                    <a:chExt cx="235296" cy="341463"/>
                  </a:xfrm>
                  <a:grpFill/>
                </p:grpSpPr>
                <p:sp>
                  <p:nvSpPr>
                    <p:cNvPr id="485" name="Rectangle 14"/>
                    <p:cNvSpPr>
                      <a:spLocks noChangeArrowheads="1"/>
                    </p:cNvSpPr>
                    <p:nvPr/>
                  </p:nvSpPr>
                  <p:spPr bwMode="auto">
                    <a:xfrm>
                      <a:off x="4078454"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86" name="Rectangle 15"/>
                    <p:cNvSpPr>
                      <a:spLocks noChangeArrowheads="1"/>
                    </p:cNvSpPr>
                    <p:nvPr/>
                  </p:nvSpPr>
                  <p:spPr bwMode="auto">
                    <a:xfrm>
                      <a:off x="4235945" y="3609584"/>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87" name="Rectangle 17"/>
                    <p:cNvSpPr>
                      <a:spLocks noChangeArrowheads="1"/>
                    </p:cNvSpPr>
                    <p:nvPr/>
                  </p:nvSpPr>
                  <p:spPr bwMode="auto">
                    <a:xfrm>
                      <a:off x="4078454"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88" name="Rectangle 18"/>
                    <p:cNvSpPr>
                      <a:spLocks noChangeArrowheads="1"/>
                    </p:cNvSpPr>
                    <p:nvPr/>
                  </p:nvSpPr>
                  <p:spPr bwMode="auto">
                    <a:xfrm>
                      <a:off x="4235945" y="3750755"/>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89" name="Rectangle 20"/>
                    <p:cNvSpPr>
                      <a:spLocks noChangeArrowheads="1"/>
                    </p:cNvSpPr>
                    <p:nvPr/>
                  </p:nvSpPr>
                  <p:spPr bwMode="auto">
                    <a:xfrm>
                      <a:off x="4078454"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sp>
                  <p:nvSpPr>
                    <p:cNvPr id="490" name="Rectangle 21"/>
                    <p:cNvSpPr>
                      <a:spLocks noChangeArrowheads="1"/>
                    </p:cNvSpPr>
                    <p:nvPr/>
                  </p:nvSpPr>
                  <p:spPr bwMode="auto">
                    <a:xfrm>
                      <a:off x="4235945" y="3879256"/>
                      <a:ext cx="77805" cy="717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sz="2400" kern="0" dirty="0">
                        <a:solidFill>
                          <a:sysClr val="windowText" lastClr="000000"/>
                        </a:solidFill>
                        <a:latin typeface="Arial"/>
                      </a:endParaRPr>
                    </a:p>
                  </p:txBody>
                </p:sp>
              </p:grpSp>
            </p:grpSp>
          </p:grpSp>
          <p:sp>
            <p:nvSpPr>
              <p:cNvPr id="475" name="Text Box 6"/>
              <p:cNvSpPr txBox="1">
                <a:spLocks noChangeArrowheads="1"/>
              </p:cNvSpPr>
              <p:nvPr/>
            </p:nvSpPr>
            <p:spPr bwMode="auto">
              <a:xfrm>
                <a:off x="1273707" y="895160"/>
                <a:ext cx="1656366" cy="276968"/>
              </a:xfrm>
              <a:prstGeom prst="rect">
                <a:avLst/>
              </a:prstGeom>
              <a:noFill/>
              <a:ln w="9525">
                <a:noFill/>
                <a:miter lim="800000"/>
                <a:headEnd/>
                <a:tailEnd/>
              </a:ln>
            </p:spPr>
            <p:txBody>
              <a:bodyPr wrap="square" lIns="91400" tIns="45700" rIns="91400" bIns="45700" anchor="ctr">
                <a:spAutoFit/>
              </a:bodyPr>
              <a:lstStyle/>
              <a:p>
                <a:pPr algn="ctr" defTabSz="1321891" fontAlgn="base">
                  <a:spcBef>
                    <a:spcPct val="0"/>
                  </a:spcBef>
                  <a:spcAft>
                    <a:spcPct val="0"/>
                  </a:spcAft>
                </a:pPr>
                <a:r>
                  <a:rPr lang="en-US" b="1" dirty="0">
                    <a:solidFill>
                      <a:schemeClr val="tx1">
                        <a:lumMod val="65000"/>
                        <a:lumOff val="35000"/>
                      </a:schemeClr>
                    </a:solidFill>
                    <a:ea typeface="ＭＳ Ｐゴシック" pitchFamily="34" charset="-128"/>
                    <a:cs typeface="Arial" pitchFamily="34" charset="0"/>
                  </a:rPr>
                  <a:t>ENTERPRISE</a:t>
                </a:r>
              </a:p>
            </p:txBody>
          </p:sp>
        </p:grpSp>
      </p:grpSp>
      <p:sp>
        <p:nvSpPr>
          <p:cNvPr id="519" name="Text Box 6"/>
          <p:cNvSpPr txBox="1">
            <a:spLocks noChangeArrowheads="1"/>
          </p:cNvSpPr>
          <p:nvPr/>
        </p:nvSpPr>
        <p:spPr bwMode="auto">
          <a:xfrm>
            <a:off x="4504353" y="1521291"/>
            <a:ext cx="2207913" cy="415424"/>
          </a:xfrm>
          <a:prstGeom prst="rect">
            <a:avLst/>
          </a:prstGeom>
          <a:noFill/>
          <a:ln w="9525">
            <a:noFill/>
            <a:miter lim="800000"/>
            <a:headEnd/>
            <a:tailEnd/>
          </a:ln>
        </p:spPr>
        <p:txBody>
          <a:bodyPr wrap="square" lIns="121824" tIns="60912" rIns="121824" bIns="60912" anchor="ctr">
            <a:spAutoFit/>
          </a:bodyPr>
          <a:lstStyle/>
          <a:p>
            <a:pPr algn="ctr" defTabSz="1321891" fontAlgn="base">
              <a:spcBef>
                <a:spcPct val="0"/>
              </a:spcBef>
              <a:spcAft>
                <a:spcPct val="0"/>
              </a:spcAft>
            </a:pPr>
            <a:r>
              <a:rPr lang="en-US" b="1" dirty="0">
                <a:solidFill>
                  <a:schemeClr val="tx1">
                    <a:lumMod val="65000"/>
                    <a:lumOff val="35000"/>
                  </a:schemeClr>
                </a:solidFill>
                <a:ea typeface="ＭＳ Ｐゴシック" pitchFamily="34" charset="-128"/>
                <a:cs typeface="Arial" pitchFamily="34" charset="0"/>
              </a:rPr>
              <a:t>MOBILE</a:t>
            </a:r>
          </a:p>
        </p:txBody>
      </p:sp>
      <p:grpSp>
        <p:nvGrpSpPr>
          <p:cNvPr id="520" name="Group 5"/>
          <p:cNvGrpSpPr/>
          <p:nvPr/>
        </p:nvGrpSpPr>
        <p:grpSpPr>
          <a:xfrm>
            <a:off x="1420" y="5031227"/>
            <a:ext cx="7449862" cy="986836"/>
            <a:chOff x="-126" y="3295615"/>
            <a:chExt cx="5588852" cy="740127"/>
          </a:xfrm>
        </p:grpSpPr>
        <p:sp>
          <p:nvSpPr>
            <p:cNvPr id="521" name="AutoShape 7"/>
            <p:cNvSpPr>
              <a:spLocks noChangeArrowheads="1"/>
            </p:cNvSpPr>
            <p:nvPr/>
          </p:nvSpPr>
          <p:spPr bwMode="auto">
            <a:xfrm>
              <a:off x="752807" y="3659390"/>
              <a:ext cx="840550"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fontAlgn="base">
                <a:lnSpc>
                  <a:spcPct val="90000"/>
                </a:lnSpc>
                <a:spcAft>
                  <a:spcPct val="0"/>
                </a:spcAft>
                <a:buFont typeface="Wingdings" pitchFamily="2" charset="2"/>
                <a:buNone/>
              </a:pPr>
              <a:r>
                <a:rPr lang="en-US" sz="1500" b="1" dirty="0">
                  <a:solidFill>
                    <a:srgbClr val="595959"/>
                  </a:solidFill>
                  <a:ea typeface="ＭＳ Ｐゴシック" pitchFamily="34" charset="-128"/>
                  <a:cs typeface="Arial" pitchFamily="34" charset="0"/>
                </a:rPr>
                <a:t>Inventory</a:t>
              </a:r>
              <a:br>
                <a:rPr lang="en-US" sz="1500" b="1" dirty="0">
                  <a:solidFill>
                    <a:srgbClr val="595959"/>
                  </a:solidFill>
                  <a:ea typeface="ＭＳ Ｐゴシック" pitchFamily="34" charset="-128"/>
                  <a:cs typeface="Arial" pitchFamily="34" charset="0"/>
                </a:rPr>
              </a:br>
              <a:r>
                <a:rPr lang="en-US" sz="1500" b="1" dirty="0">
                  <a:solidFill>
                    <a:srgbClr val="595959"/>
                  </a:solidFill>
                  <a:ea typeface="ＭＳ Ｐゴシック" pitchFamily="34" charset="-128"/>
                  <a:cs typeface="Arial" pitchFamily="34" charset="0"/>
                </a:rPr>
                <a:t>Check Service</a:t>
              </a:r>
            </a:p>
          </p:txBody>
        </p:sp>
        <p:sp>
          <p:nvSpPr>
            <p:cNvPr id="522" name="AutoShape 9"/>
            <p:cNvSpPr>
              <a:spLocks noChangeArrowheads="1"/>
            </p:cNvSpPr>
            <p:nvPr/>
          </p:nvSpPr>
          <p:spPr bwMode="auto">
            <a:xfrm>
              <a:off x="2352334" y="3659390"/>
              <a:ext cx="824264"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a:lnSpc>
                  <a:spcPct val="90000"/>
                </a:lnSpc>
                <a:buFont typeface="Wingdings" pitchFamily="2" charset="2"/>
                <a:buNone/>
              </a:pPr>
              <a:r>
                <a:rPr lang="en-US" sz="1500" b="1" dirty="0">
                  <a:solidFill>
                    <a:srgbClr val="595959"/>
                  </a:solidFill>
                  <a:ea typeface="ＭＳ Ｐゴシック" pitchFamily="34" charset="-128"/>
                  <a:cs typeface="Arial" pitchFamily="34" charset="0"/>
                </a:rPr>
                <a:t>Production Service</a:t>
              </a:r>
            </a:p>
          </p:txBody>
        </p:sp>
        <p:sp>
          <p:nvSpPr>
            <p:cNvPr id="523" name="AutoShape 11"/>
            <p:cNvSpPr>
              <a:spLocks noChangeArrowheads="1"/>
            </p:cNvSpPr>
            <p:nvPr/>
          </p:nvSpPr>
          <p:spPr bwMode="auto">
            <a:xfrm>
              <a:off x="3992205" y="3659390"/>
              <a:ext cx="751486"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a:lnSpc>
                  <a:spcPct val="90000"/>
                </a:lnSpc>
                <a:buFont typeface="Wingdings" pitchFamily="2" charset="2"/>
                <a:buNone/>
              </a:pPr>
              <a:r>
                <a:rPr lang="en-US" sz="1500" b="1" dirty="0">
                  <a:solidFill>
                    <a:srgbClr val="595959"/>
                  </a:solidFill>
                  <a:ea typeface="ＭＳ Ｐゴシック" pitchFamily="34" charset="-128"/>
                  <a:cs typeface="Arial" pitchFamily="34" charset="0"/>
                </a:rPr>
                <a:t>Order Service</a:t>
              </a:r>
            </a:p>
          </p:txBody>
        </p:sp>
        <p:grpSp>
          <p:nvGrpSpPr>
            <p:cNvPr id="524" name="Group 9"/>
            <p:cNvGrpSpPr/>
            <p:nvPr/>
          </p:nvGrpSpPr>
          <p:grpSpPr>
            <a:xfrm>
              <a:off x="1162926" y="3295615"/>
              <a:ext cx="4004235" cy="295970"/>
              <a:chOff x="1161326" y="3244389"/>
              <a:chExt cx="4004235" cy="295970"/>
            </a:xfrm>
          </p:grpSpPr>
          <p:sp>
            <p:nvSpPr>
              <p:cNvPr id="529" name="Line 3"/>
              <p:cNvSpPr>
                <a:spLocks noChangeShapeType="1"/>
              </p:cNvSpPr>
              <p:nvPr/>
            </p:nvSpPr>
            <p:spPr bwMode="auto">
              <a:xfrm>
                <a:off x="1161326" y="3244389"/>
                <a:ext cx="0" cy="29597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530" name="Line 3"/>
              <p:cNvSpPr>
                <a:spLocks noChangeShapeType="1"/>
              </p:cNvSpPr>
              <p:nvPr/>
            </p:nvSpPr>
            <p:spPr bwMode="auto">
              <a:xfrm>
                <a:off x="5165561" y="3244389"/>
                <a:ext cx="0" cy="295970"/>
              </a:xfrm>
              <a:prstGeom prst="line">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531" name="Line 3"/>
              <p:cNvSpPr>
                <a:spLocks noChangeShapeType="1"/>
              </p:cNvSpPr>
              <p:nvPr/>
            </p:nvSpPr>
            <p:spPr bwMode="auto">
              <a:xfrm>
                <a:off x="4364714" y="3244389"/>
                <a:ext cx="0" cy="295970"/>
              </a:xfrm>
              <a:prstGeom prst="line">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532" name="Line 3"/>
              <p:cNvSpPr>
                <a:spLocks noChangeShapeType="1"/>
              </p:cNvSpPr>
              <p:nvPr/>
            </p:nvSpPr>
            <p:spPr bwMode="auto">
              <a:xfrm>
                <a:off x="3563867" y="3244389"/>
                <a:ext cx="0" cy="295970"/>
              </a:xfrm>
              <a:prstGeom prst="line">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533" name="Line 3"/>
              <p:cNvSpPr>
                <a:spLocks noChangeShapeType="1"/>
              </p:cNvSpPr>
              <p:nvPr/>
            </p:nvSpPr>
            <p:spPr bwMode="auto">
              <a:xfrm>
                <a:off x="2763020" y="3244389"/>
                <a:ext cx="0" cy="295970"/>
              </a:xfrm>
              <a:prstGeom prst="line">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534" name="Line 3"/>
              <p:cNvSpPr>
                <a:spLocks noChangeShapeType="1"/>
              </p:cNvSpPr>
              <p:nvPr/>
            </p:nvSpPr>
            <p:spPr bwMode="auto">
              <a:xfrm>
                <a:off x="1962173" y="3244389"/>
                <a:ext cx="0" cy="295970"/>
              </a:xfrm>
              <a:prstGeom prst="line">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lIns="92035" tIns="46018" rIns="92035" bIns="46018"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grpSp>
        <p:sp>
          <p:nvSpPr>
            <p:cNvPr id="525" name="AutoShape 7"/>
            <p:cNvSpPr>
              <a:spLocks noChangeArrowheads="1"/>
            </p:cNvSpPr>
            <p:nvPr/>
          </p:nvSpPr>
          <p:spPr bwMode="auto">
            <a:xfrm>
              <a:off x="1535816" y="3659390"/>
              <a:ext cx="840550"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a:lnSpc>
                  <a:spcPct val="90000"/>
                </a:lnSpc>
                <a:buFont typeface="Wingdings" pitchFamily="2" charset="2"/>
                <a:buNone/>
              </a:pPr>
              <a:r>
                <a:rPr lang="en-US" sz="1500" b="1" dirty="0">
                  <a:solidFill>
                    <a:srgbClr val="595959"/>
                  </a:solidFill>
                  <a:ea typeface="ＭＳ Ｐゴシック" pitchFamily="34" charset="-128"/>
                  <a:cs typeface="Arial" pitchFamily="34" charset="0"/>
                </a:rPr>
                <a:t>Credit</a:t>
              </a:r>
              <a:br>
                <a:rPr lang="en-US" sz="1500" b="1" dirty="0">
                  <a:solidFill>
                    <a:srgbClr val="595959"/>
                  </a:solidFill>
                  <a:ea typeface="ＭＳ Ｐゴシック" pitchFamily="34" charset="-128"/>
                  <a:cs typeface="Arial" pitchFamily="34" charset="0"/>
                </a:rPr>
              </a:br>
              <a:r>
                <a:rPr lang="en-US" sz="1500" b="1" dirty="0">
                  <a:solidFill>
                    <a:srgbClr val="595959"/>
                  </a:solidFill>
                  <a:ea typeface="ＭＳ Ｐゴシック" pitchFamily="34" charset="-128"/>
                  <a:cs typeface="Arial" pitchFamily="34" charset="0"/>
                </a:rPr>
                <a:t>Check Service</a:t>
              </a:r>
            </a:p>
          </p:txBody>
        </p:sp>
        <p:sp>
          <p:nvSpPr>
            <p:cNvPr id="526" name="AutoShape 7"/>
            <p:cNvSpPr>
              <a:spLocks noChangeArrowheads="1"/>
            </p:cNvSpPr>
            <p:nvPr/>
          </p:nvSpPr>
          <p:spPr bwMode="auto">
            <a:xfrm>
              <a:off x="3149470" y="3659390"/>
              <a:ext cx="840550"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a:lnSpc>
                  <a:spcPct val="90000"/>
                </a:lnSpc>
              </a:pPr>
              <a:r>
                <a:rPr lang="en-US" sz="1500" b="1" dirty="0">
                  <a:solidFill>
                    <a:srgbClr val="595959"/>
                  </a:solidFill>
                  <a:ea typeface="ＭＳ Ｐゴシック" pitchFamily="34" charset="-128"/>
                  <a:cs typeface="Arial" pitchFamily="34" charset="0"/>
                </a:rPr>
                <a:t>Customer</a:t>
              </a:r>
              <a:br>
                <a:rPr lang="en-US" sz="1500" b="1" dirty="0">
                  <a:solidFill>
                    <a:srgbClr val="595959"/>
                  </a:solidFill>
                  <a:ea typeface="ＭＳ Ｐゴシック" pitchFamily="34" charset="-128"/>
                  <a:cs typeface="Arial" pitchFamily="34" charset="0"/>
                </a:rPr>
              </a:br>
              <a:r>
                <a:rPr lang="en-US" sz="1500" b="1" dirty="0">
                  <a:solidFill>
                    <a:srgbClr val="595959"/>
                  </a:solidFill>
                  <a:ea typeface="ＭＳ Ｐゴシック" pitchFamily="34" charset="-128"/>
                  <a:cs typeface="Arial" pitchFamily="34" charset="0"/>
                </a:rPr>
                <a:t>Status Service</a:t>
              </a:r>
            </a:p>
            <a:p>
              <a:pPr algn="ctr">
                <a:lnSpc>
                  <a:spcPct val="90000"/>
                </a:lnSpc>
              </a:pPr>
              <a:endParaRPr lang="en-US" sz="1500" b="1" dirty="0">
                <a:solidFill>
                  <a:srgbClr val="595959"/>
                </a:solidFill>
                <a:ea typeface="ＭＳ Ｐゴシック" pitchFamily="34" charset="-128"/>
                <a:cs typeface="Arial" pitchFamily="34" charset="0"/>
              </a:endParaRPr>
            </a:p>
          </p:txBody>
        </p:sp>
        <p:sp>
          <p:nvSpPr>
            <p:cNvPr id="527" name="AutoShape 7"/>
            <p:cNvSpPr>
              <a:spLocks noChangeArrowheads="1"/>
            </p:cNvSpPr>
            <p:nvPr/>
          </p:nvSpPr>
          <p:spPr bwMode="auto">
            <a:xfrm>
              <a:off x="4748176" y="3659390"/>
              <a:ext cx="840550"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ctr">
                <a:lnSpc>
                  <a:spcPct val="90000"/>
                </a:lnSpc>
              </a:pPr>
              <a:r>
                <a:rPr lang="en-US" sz="1500" b="1" dirty="0">
                  <a:solidFill>
                    <a:srgbClr val="595959"/>
                  </a:solidFill>
                  <a:ea typeface="ＭＳ Ｐゴシック" pitchFamily="34" charset="-128"/>
                  <a:cs typeface="Arial" pitchFamily="34" charset="0"/>
                </a:rPr>
                <a:t>Billing Service</a:t>
              </a:r>
            </a:p>
            <a:p>
              <a:pPr algn="ctr">
                <a:lnSpc>
                  <a:spcPct val="90000"/>
                </a:lnSpc>
              </a:pPr>
              <a:endParaRPr lang="en-US" sz="1500" b="1" dirty="0">
                <a:solidFill>
                  <a:srgbClr val="595959"/>
                </a:solidFill>
                <a:ea typeface="ＭＳ Ｐゴシック" pitchFamily="34" charset="-128"/>
                <a:cs typeface="Arial" pitchFamily="34" charset="0"/>
              </a:endParaRPr>
            </a:p>
          </p:txBody>
        </p:sp>
        <p:sp>
          <p:nvSpPr>
            <p:cNvPr id="528" name="AutoShape 7"/>
            <p:cNvSpPr>
              <a:spLocks noChangeArrowheads="1"/>
            </p:cNvSpPr>
            <p:nvPr/>
          </p:nvSpPr>
          <p:spPr bwMode="auto">
            <a:xfrm>
              <a:off x="-126" y="3659390"/>
              <a:ext cx="840550" cy="376352"/>
            </a:xfrm>
            <a:prstGeom prst="roundRect">
              <a:avLst/>
            </a:prstGeom>
            <a:noFill/>
            <a:ln>
              <a:no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chor="t" anchorCtr="1"/>
            <a:lstStyle/>
            <a:p>
              <a:pPr algn="r" defTabSz="1321891">
                <a:lnSpc>
                  <a:spcPts val="1600"/>
                </a:lnSpc>
              </a:pPr>
              <a:r>
                <a:rPr lang="en-US" sz="1500" b="1" dirty="0">
                  <a:solidFill>
                    <a:srgbClr val="000000"/>
                  </a:solidFill>
                  <a:ea typeface="ＭＳ Ｐゴシック" pitchFamily="34" charset="-128"/>
                  <a:cs typeface="Arial" pitchFamily="34" charset="0"/>
                </a:rPr>
                <a:t>EXISTING SERVICES</a:t>
              </a:r>
            </a:p>
          </p:txBody>
        </p:sp>
      </p:grpSp>
      <p:sp>
        <p:nvSpPr>
          <p:cNvPr id="535" name="Rectangle 4"/>
          <p:cNvSpPr/>
          <p:nvPr/>
        </p:nvSpPr>
        <p:spPr>
          <a:xfrm>
            <a:off x="4316047" y="1476015"/>
            <a:ext cx="2611892" cy="2048103"/>
          </a:xfrm>
          <a:prstGeom prst="rect">
            <a:avLst/>
          </a:prstGeom>
          <a:noFill/>
          <a:ln w="38100" cmpd="sng">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a:p>
        </p:txBody>
      </p:sp>
      <p:sp>
        <p:nvSpPr>
          <p:cNvPr id="536" name="Text Box 6"/>
          <p:cNvSpPr txBox="1">
            <a:spLocks noChangeArrowheads="1"/>
          </p:cNvSpPr>
          <p:nvPr/>
        </p:nvSpPr>
        <p:spPr bwMode="auto">
          <a:xfrm>
            <a:off x="2111390" y="3887083"/>
            <a:ext cx="1367410" cy="415424"/>
          </a:xfrm>
          <a:prstGeom prst="rect">
            <a:avLst/>
          </a:prstGeom>
          <a:solidFill>
            <a:schemeClr val="bg1"/>
          </a:solidFill>
          <a:ln w="9525">
            <a:noFill/>
            <a:miter lim="800000"/>
            <a:headEnd/>
            <a:tailEnd/>
          </a:ln>
        </p:spPr>
        <p:txBody>
          <a:bodyPr wrap="square" lIns="121824" tIns="60912" rIns="121824" bIns="60912" anchor="ctr">
            <a:spAutoFit/>
          </a:bodyPr>
          <a:lstStyle/>
          <a:p>
            <a:pPr algn="ctr" defTabSz="1321891" fontAlgn="base">
              <a:spcBef>
                <a:spcPct val="0"/>
              </a:spcBef>
              <a:spcAft>
                <a:spcPct val="0"/>
              </a:spcAft>
            </a:pPr>
            <a:r>
              <a:rPr lang="en-US" b="1" dirty="0">
                <a:solidFill>
                  <a:srgbClr val="FF0000"/>
                </a:solidFill>
                <a:ea typeface="ＭＳ Ｐゴシック" pitchFamily="34" charset="-128"/>
                <a:cs typeface="Arial" pitchFamily="34" charset="0"/>
              </a:rPr>
              <a:t>SOAP</a:t>
            </a:r>
          </a:p>
        </p:txBody>
      </p:sp>
      <p:sp>
        <p:nvSpPr>
          <p:cNvPr id="537" name="Text Box 6"/>
          <p:cNvSpPr txBox="1">
            <a:spLocks noChangeArrowheads="1"/>
          </p:cNvSpPr>
          <p:nvPr/>
        </p:nvSpPr>
        <p:spPr bwMode="auto">
          <a:xfrm>
            <a:off x="4682243" y="3922816"/>
            <a:ext cx="1953499" cy="338457"/>
          </a:xfrm>
          <a:prstGeom prst="rect">
            <a:avLst/>
          </a:prstGeom>
          <a:solidFill>
            <a:schemeClr val="bg1"/>
          </a:solidFill>
          <a:ln w="9525">
            <a:noFill/>
            <a:miter lim="800000"/>
            <a:headEnd/>
            <a:tailEnd/>
          </a:ln>
        </p:spPr>
        <p:txBody>
          <a:bodyPr wrap="square" lIns="121824" tIns="60912" rIns="121824" bIns="60912" anchor="ctr">
            <a:spAutoFit/>
          </a:bodyPr>
          <a:lstStyle>
            <a:defPPr>
              <a:defRPr lang="en-US"/>
            </a:defPPr>
            <a:lvl1pPr algn="ctr" defTabSz="991758">
              <a:defRPr sz="1400" b="1">
                <a:solidFill>
                  <a:srgbClr val="FF0000"/>
                </a:solidFill>
                <a:ea typeface="ＭＳ Ｐゴシック" pitchFamily="34" charset="-128"/>
              </a:defRPr>
            </a:lvl1pPr>
          </a:lstStyle>
          <a:p>
            <a:r>
              <a:rPr lang="en-US" dirty="0"/>
              <a:t>REST/JSON</a:t>
            </a:r>
          </a:p>
        </p:txBody>
      </p:sp>
      <p:sp>
        <p:nvSpPr>
          <p:cNvPr id="2" name="TextBox 1"/>
          <p:cNvSpPr txBox="1"/>
          <p:nvPr/>
        </p:nvSpPr>
        <p:spPr>
          <a:xfrm>
            <a:off x="545867" y="326571"/>
            <a:ext cx="914400" cy="914400"/>
          </a:xfrm>
          <a:prstGeom prst="rect">
            <a:avLst/>
          </a:prstGeom>
          <a:noFill/>
        </p:spPr>
        <p:txBody>
          <a:bodyPr wrap="none" lIns="0" tIns="0" rIns="0" bIns="0" rtlCol="0">
            <a:noAutofit/>
          </a:bodyPr>
          <a:lstStyle/>
          <a:p>
            <a:pPr>
              <a:lnSpc>
                <a:spcPct val="90000"/>
              </a:lnSpc>
            </a:pPr>
            <a:endParaRPr lang="en-US" dirty="0"/>
          </a:p>
        </p:txBody>
      </p:sp>
      <p:sp>
        <p:nvSpPr>
          <p:cNvPr id="4" name="TextBox 3"/>
          <p:cNvSpPr txBox="1"/>
          <p:nvPr/>
        </p:nvSpPr>
        <p:spPr>
          <a:xfrm>
            <a:off x="303965" y="15723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230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71"/>
                                        </p:tgtEl>
                                      </p:cBhvr>
                                    </p:animEffect>
                                    <p:set>
                                      <p:cBhvr>
                                        <p:cTn id="7" dur="1" fill="hold">
                                          <p:stCondLst>
                                            <p:cond delay="499"/>
                                          </p:stCondLst>
                                        </p:cTn>
                                        <p:tgtEl>
                                          <p:spTgt spid="47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35"/>
                                        </p:tgtEl>
                                        <p:attrNameLst>
                                          <p:attrName>style.visibility</p:attrName>
                                        </p:attrNameLst>
                                      </p:cBhvr>
                                      <p:to>
                                        <p:strVal val="visible"/>
                                      </p:to>
                                    </p:set>
                                    <p:animEffect transition="in" filter="fade">
                                      <p:cBhvr>
                                        <p:cTn id="10" dur="5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7"/>
          <p:cNvGrpSpPr/>
          <p:nvPr/>
        </p:nvGrpSpPr>
        <p:grpSpPr>
          <a:xfrm>
            <a:off x="5019032" y="1490136"/>
            <a:ext cx="1260218" cy="686583"/>
            <a:chOff x="3275090" y="1599904"/>
            <a:chExt cx="1175032" cy="640005"/>
          </a:xfrm>
          <a:solidFill>
            <a:schemeClr val="bg1"/>
          </a:solidFill>
        </p:grpSpPr>
        <p:sp>
          <p:nvSpPr>
            <p:cNvPr id="109" name="Oval 108"/>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10" name="Oval 109"/>
            <p:cNvSpPr/>
            <p:nvPr/>
          </p:nvSpPr>
          <p:spPr>
            <a:xfrm>
              <a:off x="3720101" y="1599904"/>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12" name="Oval 111"/>
            <p:cNvSpPr/>
            <p:nvPr/>
          </p:nvSpPr>
          <p:spPr>
            <a:xfrm>
              <a:off x="3275090" y="1854910"/>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11" name="Oval 110"/>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13" name="Oval 112"/>
            <p:cNvSpPr/>
            <p:nvPr/>
          </p:nvSpPr>
          <p:spPr>
            <a:xfrm>
              <a:off x="3390092" y="1854910"/>
              <a:ext cx="1015027"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pic>
        <p:nvPicPr>
          <p:cNvPr id="220163" name="Picture 3" descr="Unknown.jpg"/>
          <p:cNvPicPr>
            <a:picLocks noChangeAspect="1"/>
          </p:cNvPicPr>
          <p:nvPr/>
        </p:nvPicPr>
        <p:blipFill>
          <a:blip r:embed="rId3" cstate="print"/>
          <a:srcRect l="2834"/>
          <a:stretch>
            <a:fillRect/>
          </a:stretch>
        </p:blipFill>
        <p:spPr bwMode="auto">
          <a:xfrm>
            <a:off x="5046664" y="1849439"/>
            <a:ext cx="1146175" cy="185737"/>
          </a:xfrm>
          <a:prstGeom prst="rect">
            <a:avLst/>
          </a:prstGeom>
          <a:noFill/>
          <a:ln w="9525">
            <a:noFill/>
            <a:miter lim="800000"/>
            <a:headEnd/>
            <a:tailEnd/>
          </a:ln>
        </p:spPr>
      </p:pic>
      <p:sp>
        <p:nvSpPr>
          <p:cNvPr id="85" name="Rektangel 21"/>
          <p:cNvSpPr>
            <a:spLocks noChangeArrowheads="1"/>
          </p:cNvSpPr>
          <p:nvPr/>
        </p:nvSpPr>
        <p:spPr bwMode="auto">
          <a:xfrm flipH="1">
            <a:off x="1122364" y="3679825"/>
            <a:ext cx="6200775" cy="1073150"/>
          </a:xfrm>
          <a:prstGeom prst="rect">
            <a:avLst/>
          </a:prstGeom>
          <a:gradFill rotWithShape="1">
            <a:gsLst>
              <a:gs pos="0">
                <a:schemeClr val="accent1">
                  <a:lumMod val="50000"/>
                </a:schemeClr>
              </a:gs>
              <a:gs pos="92000">
                <a:schemeClr val="accent1">
                  <a:lumMod val="50000"/>
                </a:schemeClr>
              </a:gs>
              <a:gs pos="65000">
                <a:schemeClr val="accent1"/>
              </a:gs>
            </a:gsLst>
            <a:lin ang="0" scaled="1"/>
          </a:gradFill>
          <a:ln>
            <a:noFill/>
          </a:ln>
          <a:effectLst/>
          <a:extLst/>
        </p:spPr>
        <p:txBody>
          <a:bodyPr lIns="121893" tIns="60947" rIns="121893" bIns="60947" anchor="ctr"/>
          <a:lstStyle/>
          <a:p>
            <a:pPr marL="457101" indent="-457101" algn="ctr" defTabSz="914361">
              <a:defRPr/>
            </a:pPr>
            <a:r>
              <a:rPr lang="en-US" b="1" noProof="1">
                <a:solidFill>
                  <a:schemeClr val="bg1"/>
                </a:solidFill>
              </a:rPr>
              <a:t>Oracle SOA Suite 12</a:t>
            </a:r>
            <a:r>
              <a:rPr lang="en-US" b="1" i="1" noProof="1">
                <a:solidFill>
                  <a:schemeClr val="bg1"/>
                </a:solidFill>
              </a:rPr>
              <a:t>c</a:t>
            </a:r>
            <a:endParaRPr b="1" i="1" noProof="1">
              <a:solidFill>
                <a:schemeClr val="bg1"/>
              </a:solidFill>
            </a:endParaRPr>
          </a:p>
        </p:txBody>
      </p:sp>
      <p:pic>
        <p:nvPicPr>
          <p:cNvPr id="220165" name="Picture 378881" descr="Screen Shot 2014-04-03 at 11.47.47 AM.png"/>
          <p:cNvPicPr>
            <a:picLocks noChangeAspect="1"/>
          </p:cNvPicPr>
          <p:nvPr/>
        </p:nvPicPr>
        <p:blipFill>
          <a:blip r:embed="rId4" cstate="print"/>
          <a:srcRect t="14337" b="11290"/>
          <a:stretch>
            <a:fillRect/>
          </a:stretch>
        </p:blipFill>
        <p:spPr bwMode="auto">
          <a:xfrm>
            <a:off x="2144714" y="2447926"/>
            <a:ext cx="976313" cy="415925"/>
          </a:xfrm>
          <a:prstGeom prst="rect">
            <a:avLst/>
          </a:prstGeom>
          <a:noFill/>
          <a:ln w="9525">
            <a:noFill/>
            <a:miter lim="800000"/>
            <a:headEnd/>
            <a:tailEnd/>
          </a:ln>
        </p:spPr>
      </p:pic>
      <p:pic>
        <p:nvPicPr>
          <p:cNvPr id="220166" name="Picture 378882" descr="Screen Shot 2014-04-03 at 11.47.18 AM.png"/>
          <p:cNvPicPr>
            <a:picLocks noChangeAspect="1"/>
          </p:cNvPicPr>
          <p:nvPr/>
        </p:nvPicPr>
        <p:blipFill>
          <a:blip r:embed="rId5" cstate="print"/>
          <a:srcRect t="8252" b="6662"/>
          <a:stretch>
            <a:fillRect/>
          </a:stretch>
        </p:blipFill>
        <p:spPr bwMode="auto">
          <a:xfrm>
            <a:off x="1027114" y="2574925"/>
            <a:ext cx="1082675" cy="712788"/>
          </a:xfrm>
          <a:prstGeom prst="rect">
            <a:avLst/>
          </a:prstGeom>
          <a:noFill/>
          <a:ln w="9525">
            <a:noFill/>
            <a:miter lim="800000"/>
            <a:headEnd/>
            <a:tailEnd/>
          </a:ln>
        </p:spPr>
      </p:pic>
      <p:sp>
        <p:nvSpPr>
          <p:cNvPr id="7" name="Title 1"/>
          <p:cNvSpPr txBox="1">
            <a:spLocks/>
          </p:cNvSpPr>
          <p:nvPr/>
        </p:nvSpPr>
        <p:spPr>
          <a:xfrm>
            <a:off x="1127127" y="388938"/>
            <a:ext cx="10969625" cy="1028700"/>
          </a:xfrm>
          <a:prstGeom prst="rect">
            <a:avLst/>
          </a:prstGeom>
        </p:spPr>
        <p:txBody>
          <a:bodyPr lIns="0" tIns="0" rIns="0" bIns="0"/>
          <a:lstStyle/>
          <a:p>
            <a:pPr defTabSz="914361">
              <a:lnSpc>
                <a:spcPct val="90000"/>
              </a:lnSpc>
              <a:defRPr/>
            </a:pPr>
            <a:endParaRPr lang="en-US" sz="3200" b="1" dirty="0">
              <a:latin typeface="Arial" pitchFamily="34" charset="0"/>
              <a:ea typeface="+mj-ea"/>
              <a:cs typeface="Arial" pitchFamily="34" charset="0"/>
            </a:endParaRPr>
          </a:p>
        </p:txBody>
      </p:sp>
      <p:sp>
        <p:nvSpPr>
          <p:cNvPr id="220168" name="Content Placeholder 24"/>
          <p:cNvSpPr txBox="1">
            <a:spLocks/>
          </p:cNvSpPr>
          <p:nvPr/>
        </p:nvSpPr>
        <p:spPr bwMode="auto">
          <a:xfrm>
            <a:off x="7981952" y="1663701"/>
            <a:ext cx="3724275" cy="3567113"/>
          </a:xfrm>
          <a:prstGeom prst="rect">
            <a:avLst/>
          </a:prstGeom>
          <a:noFill/>
          <a:ln w="9525">
            <a:noFill/>
            <a:miter lim="800000"/>
            <a:headEnd/>
            <a:tailEnd/>
          </a:ln>
        </p:spPr>
        <p:txBody>
          <a:bodyPr lIns="0" tIns="0" rIns="0" bIns="0"/>
          <a:lstStyle/>
          <a:p>
            <a:pPr marL="176213" indent="-152400">
              <a:lnSpc>
                <a:spcPct val="90000"/>
              </a:lnSpc>
              <a:spcAft>
                <a:spcPts val="1063"/>
              </a:spcAft>
              <a:buClr>
                <a:srgbClr val="FF1414"/>
              </a:buClr>
              <a:buSzPct val="85000"/>
              <a:buFont typeface="Wingdings" pitchFamily="2" charset="2"/>
              <a:buChar char="§"/>
            </a:pPr>
            <a:r>
              <a:rPr lang="en-US" sz="2100">
                <a:latin typeface="Calibri" pitchFamily="34" charset="0"/>
              </a:rPr>
              <a:t>Unified integration platform for both cloud and on-premise applications </a:t>
            </a:r>
          </a:p>
          <a:p>
            <a:pPr marL="176213" indent="-152400">
              <a:lnSpc>
                <a:spcPct val="90000"/>
              </a:lnSpc>
              <a:spcAft>
                <a:spcPts val="1063"/>
              </a:spcAft>
              <a:buClr>
                <a:srgbClr val="FF1414"/>
              </a:buClr>
              <a:buSzPct val="85000"/>
              <a:buFont typeface="Wingdings" pitchFamily="2" charset="2"/>
              <a:buChar char="§"/>
            </a:pPr>
            <a:r>
              <a:rPr lang="en-US" sz="2100">
                <a:latin typeface="Calibri" pitchFamily="34" charset="0"/>
              </a:rPr>
              <a:t>Point and click modeling for connectivity to cloud apps</a:t>
            </a:r>
          </a:p>
          <a:p>
            <a:pPr marL="176213" indent="-152400">
              <a:lnSpc>
                <a:spcPct val="90000"/>
              </a:lnSpc>
              <a:spcAft>
                <a:spcPts val="1063"/>
              </a:spcAft>
              <a:buClr>
                <a:srgbClr val="FF1414"/>
              </a:buClr>
              <a:buSzPct val="85000"/>
              <a:buFont typeface="Wingdings" pitchFamily="2" charset="2"/>
              <a:buChar char="§"/>
            </a:pPr>
            <a:r>
              <a:rPr lang="en-US" sz="2100">
                <a:latin typeface="Calibri" pitchFamily="34" charset="0"/>
              </a:rPr>
              <a:t>Secure connectivity &amp; session management</a:t>
            </a:r>
          </a:p>
          <a:p>
            <a:pPr marL="176213" indent="-152400">
              <a:lnSpc>
                <a:spcPct val="90000"/>
              </a:lnSpc>
              <a:spcAft>
                <a:spcPts val="1063"/>
              </a:spcAft>
              <a:buClr>
                <a:srgbClr val="FF1414"/>
              </a:buClr>
              <a:buSzPct val="85000"/>
              <a:buFont typeface="Wingdings" pitchFamily="2" charset="2"/>
              <a:buChar char="§"/>
            </a:pPr>
            <a:r>
              <a:rPr lang="en-US" sz="2100">
                <a:latin typeface="Calibri" pitchFamily="34" charset="0"/>
              </a:rPr>
              <a:t>Cloud Adapter SDK </a:t>
            </a:r>
          </a:p>
        </p:txBody>
      </p:sp>
      <p:sp>
        <p:nvSpPr>
          <p:cNvPr id="220169" name="Title 4"/>
          <p:cNvSpPr>
            <a:spLocks noGrp="1"/>
          </p:cNvSpPr>
          <p:nvPr>
            <p:ph type="title"/>
          </p:nvPr>
        </p:nvSpPr>
        <p:spPr>
          <a:xfrm>
            <a:off x="1073151" y="327026"/>
            <a:ext cx="10971212" cy="542925"/>
          </a:xfrm>
        </p:spPr>
        <p:txBody>
          <a:bodyPr/>
          <a:lstStyle/>
          <a:p>
            <a:r>
              <a:rPr lang="en-US" smtClean="0"/>
              <a:t>Cloud Integration</a:t>
            </a:r>
          </a:p>
        </p:txBody>
      </p:sp>
      <p:sp>
        <p:nvSpPr>
          <p:cNvPr id="114" name="AutoShape 18"/>
          <p:cNvSpPr>
            <a:spLocks/>
          </p:cNvSpPr>
          <p:nvPr/>
        </p:nvSpPr>
        <p:spPr bwMode="auto">
          <a:xfrm flipH="1">
            <a:off x="4933951" y="1458913"/>
            <a:ext cx="1403350" cy="787400"/>
          </a:xfrm>
          <a:custGeom>
            <a:avLst/>
            <a:gdLst>
              <a:gd name="T0" fmla="*/ 10774 w 21549"/>
              <a:gd name="T1" fmla="*/ 10800 h 21600"/>
              <a:gd name="T2" fmla="*/ 10774 w 21549"/>
              <a:gd name="T3" fmla="*/ 10800 h 21600"/>
              <a:gd name="T4" fmla="*/ 10774 w 21549"/>
              <a:gd name="T5" fmla="*/ 10800 h 21600"/>
              <a:gd name="T6" fmla="*/ 10774 w 21549"/>
              <a:gd name="T7" fmla="*/ 10800 h 21600"/>
            </a:gdLst>
            <a:ahLst/>
            <a:cxnLst>
              <a:cxn ang="0">
                <a:pos x="T0" y="T1"/>
              </a:cxn>
              <a:cxn ang="0">
                <a:pos x="T2" y="T3"/>
              </a:cxn>
              <a:cxn ang="0">
                <a:pos x="T4" y="T5"/>
              </a:cxn>
              <a:cxn ang="0">
                <a:pos x="T6" y="T7"/>
              </a:cxn>
            </a:cxnLst>
            <a:rect l="0" t="0" r="r" b="b"/>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lumMod val="75000"/>
            </a:schemeClr>
          </a:solidFill>
          <a:ln w="6350" cap="rnd" cmpd="sng">
            <a:noFill/>
          </a:ln>
          <a:effectLst/>
        </p:spPr>
        <p:txBody>
          <a:bodyPr lIns="0" tIns="0" rIns="0" bIns="0"/>
          <a:lstStyle/>
          <a:p>
            <a:pPr defTabSz="914361">
              <a:defRPr/>
            </a:pPr>
            <a:endParaRPr lang="en-US" sz="1600">
              <a:sym typeface="Arial" charset="0"/>
            </a:endParaRPr>
          </a:p>
        </p:txBody>
      </p:sp>
      <p:grpSp>
        <p:nvGrpSpPr>
          <p:cNvPr id="220171" name="Group 96"/>
          <p:cNvGrpSpPr>
            <a:grpSpLocks/>
          </p:cNvGrpSpPr>
          <p:nvPr/>
        </p:nvGrpSpPr>
        <p:grpSpPr bwMode="auto">
          <a:xfrm>
            <a:off x="6230938" y="1549401"/>
            <a:ext cx="1138238" cy="638175"/>
            <a:chOff x="1097708" y="1283888"/>
            <a:chExt cx="1272921" cy="713855"/>
          </a:xfrm>
        </p:grpSpPr>
        <p:grpSp>
          <p:nvGrpSpPr>
            <p:cNvPr id="220214" name="Group 97"/>
            <p:cNvGrpSpPr>
              <a:grpSpLocks/>
            </p:cNvGrpSpPr>
            <p:nvPr/>
          </p:nvGrpSpPr>
          <p:grpSpPr bwMode="auto">
            <a:xfrm>
              <a:off x="1097708" y="1283888"/>
              <a:ext cx="1272921" cy="713855"/>
              <a:chOff x="1752719" y="1710608"/>
              <a:chExt cx="1272921" cy="713855"/>
            </a:xfrm>
          </p:grpSpPr>
          <p:grpSp>
            <p:nvGrpSpPr>
              <p:cNvPr id="12" name="Group 99"/>
              <p:cNvGrpSpPr/>
              <p:nvPr/>
            </p:nvGrpSpPr>
            <p:grpSpPr>
              <a:xfrm flipH="1">
                <a:off x="1790048" y="1749896"/>
                <a:ext cx="1202539" cy="654987"/>
                <a:chOff x="3275090" y="1599904"/>
                <a:chExt cx="1175032" cy="640005"/>
              </a:xfrm>
              <a:solidFill>
                <a:schemeClr val="bg1"/>
              </a:solidFill>
            </p:grpSpPr>
            <p:sp>
              <p:nvSpPr>
                <p:cNvPr id="103" name="Oval 102"/>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04" name="Oval 103"/>
                <p:cNvSpPr/>
                <p:nvPr/>
              </p:nvSpPr>
              <p:spPr>
                <a:xfrm>
                  <a:off x="3720101" y="1599904"/>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05" name="Oval 104"/>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06" name="Oval 105"/>
                <p:cNvSpPr/>
                <p:nvPr/>
              </p:nvSpPr>
              <p:spPr>
                <a:xfrm>
                  <a:off x="3275090" y="1854910"/>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107" name="Oval 106"/>
                <p:cNvSpPr/>
                <p:nvPr/>
              </p:nvSpPr>
              <p:spPr>
                <a:xfrm>
                  <a:off x="3390092" y="1854910"/>
                  <a:ext cx="1015027"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sp>
            <p:nvSpPr>
              <p:cNvPr id="220217" name="AutoShape 18"/>
              <p:cNvSpPr>
                <a:spLocks/>
              </p:cNvSpPr>
              <p:nvPr/>
            </p:nvSpPr>
            <p:spPr bwMode="auto">
              <a:xfrm>
                <a:off x="1752719" y="1710608"/>
                <a:ext cx="1272921" cy="713855"/>
              </a:xfrm>
              <a:custGeom>
                <a:avLst/>
                <a:gdLst>
                  <a:gd name="T0" fmla="*/ 636431 w 21549"/>
                  <a:gd name="T1" fmla="*/ 356928 h 21600"/>
                  <a:gd name="T2" fmla="*/ 636431 w 21549"/>
                  <a:gd name="T3" fmla="*/ 356928 h 21600"/>
                  <a:gd name="T4" fmla="*/ 636431 w 21549"/>
                  <a:gd name="T5" fmla="*/ 356928 h 21600"/>
                  <a:gd name="T6" fmla="*/ 636431 w 21549"/>
                  <a:gd name="T7" fmla="*/ 356928 h 21600"/>
                  <a:gd name="T8" fmla="*/ 0 60000 65536"/>
                  <a:gd name="T9" fmla="*/ 0 60000 65536"/>
                  <a:gd name="T10" fmla="*/ 0 60000 65536"/>
                  <a:gd name="T11" fmla="*/ 0 60000 65536"/>
                  <a:gd name="T12" fmla="*/ 0 w 21549"/>
                  <a:gd name="T13" fmla="*/ 0 h 21600"/>
                  <a:gd name="T14" fmla="*/ 21549 w 21549"/>
                  <a:gd name="T15" fmla="*/ 21600 h 21600"/>
                </a:gdLst>
                <a:ahLst/>
                <a:cxnLst>
                  <a:cxn ang="T8">
                    <a:pos x="T0" y="T1"/>
                  </a:cxn>
                  <a:cxn ang="T9">
                    <a:pos x="T2" y="T3"/>
                  </a:cxn>
                  <a:cxn ang="T10">
                    <a:pos x="T4" y="T5"/>
                  </a:cxn>
                  <a:cxn ang="T11">
                    <a:pos x="T6" y="T7"/>
                  </a:cxn>
                </a:cxnLst>
                <a:rect l="T12" t="T13" r="T14" b="T15"/>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solidFill>
              <a:ln w="6350" cap="rnd" cmpd="sng">
                <a:noFill/>
                <a:round/>
                <a:headEnd/>
                <a:tailEnd/>
              </a:ln>
            </p:spPr>
            <p:txBody>
              <a:bodyPr lIns="0" tIns="0" rIns="0" bIns="0"/>
              <a:lstStyle/>
              <a:p>
                <a:endParaRPr lang="en-US"/>
              </a:p>
            </p:txBody>
          </p:sp>
        </p:grpSp>
        <p:pic>
          <p:nvPicPr>
            <p:cNvPr id="220215" name="Picture 98"/>
            <p:cNvPicPr>
              <a:picLocks noChangeAspect="1"/>
            </p:cNvPicPr>
            <p:nvPr/>
          </p:nvPicPr>
          <p:blipFill>
            <a:blip r:embed="rId6" cstate="print"/>
            <a:srcRect t="40500" b="40500"/>
            <a:stretch>
              <a:fillRect/>
            </a:stretch>
          </p:blipFill>
          <p:spPr bwMode="auto">
            <a:xfrm>
              <a:off x="1208505" y="1635760"/>
              <a:ext cx="1016536" cy="193142"/>
            </a:xfrm>
            <a:prstGeom prst="rect">
              <a:avLst/>
            </a:prstGeom>
            <a:noFill/>
            <a:ln w="9525">
              <a:noFill/>
              <a:miter lim="800000"/>
              <a:headEnd/>
              <a:tailEnd/>
            </a:ln>
          </p:spPr>
        </p:pic>
      </p:grpSp>
      <p:grpSp>
        <p:nvGrpSpPr>
          <p:cNvPr id="220172" name="Group 17"/>
          <p:cNvGrpSpPr>
            <a:grpSpLocks/>
          </p:cNvGrpSpPr>
          <p:nvPr/>
        </p:nvGrpSpPr>
        <p:grpSpPr bwMode="auto">
          <a:xfrm>
            <a:off x="5311777" y="1997076"/>
            <a:ext cx="1127125" cy="631825"/>
            <a:chOff x="1873859" y="1130037"/>
            <a:chExt cx="1272921" cy="713855"/>
          </a:xfrm>
        </p:grpSpPr>
        <p:grpSp>
          <p:nvGrpSpPr>
            <p:cNvPr id="14" name="Group 55"/>
            <p:cNvGrpSpPr/>
            <p:nvPr/>
          </p:nvGrpSpPr>
          <p:grpSpPr>
            <a:xfrm flipH="1">
              <a:off x="1911188" y="1169325"/>
              <a:ext cx="1202539" cy="654987"/>
              <a:chOff x="3275090" y="1599904"/>
              <a:chExt cx="1175032" cy="640005"/>
            </a:xfrm>
            <a:solidFill>
              <a:schemeClr val="bg1"/>
            </a:solidFill>
          </p:grpSpPr>
          <p:sp>
            <p:nvSpPr>
              <p:cNvPr id="61" name="Oval 60"/>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62" name="Oval 61"/>
              <p:cNvSpPr/>
              <p:nvPr/>
            </p:nvSpPr>
            <p:spPr>
              <a:xfrm>
                <a:off x="3720101" y="1599904"/>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63" name="Oval 62"/>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64" name="Oval 63"/>
              <p:cNvSpPr/>
              <p:nvPr/>
            </p:nvSpPr>
            <p:spPr>
              <a:xfrm>
                <a:off x="3275090" y="1854910"/>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65" name="Oval 64"/>
              <p:cNvSpPr/>
              <p:nvPr/>
            </p:nvSpPr>
            <p:spPr>
              <a:xfrm>
                <a:off x="3390092" y="1854910"/>
                <a:ext cx="1015027"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sp>
          <p:nvSpPr>
            <p:cNvPr id="59" name="Rectangle 82"/>
            <p:cNvSpPr/>
            <p:nvPr/>
          </p:nvSpPr>
          <p:spPr bwMode="auto">
            <a:xfrm>
              <a:off x="1882823" y="1424188"/>
              <a:ext cx="1237064" cy="3228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solidFill>
                  <a:prstClr val="white"/>
                </a:solidFill>
              </a:endParaRPr>
            </a:p>
          </p:txBody>
        </p:sp>
        <p:pic>
          <p:nvPicPr>
            <p:cNvPr id="68" name="Picture 3"/>
            <p:cNvPicPr>
              <a:picLocks noChangeAspect="1" noChangeArrowheads="1"/>
            </p:cNvPicPr>
            <p:nvPr/>
          </p:nvPicPr>
          <p:blipFill rotWithShape="1">
            <a:blip r:embed="rId7" cstate="print"/>
            <a:srcRect t="22427" b="22633"/>
            <a:stretch/>
          </p:blipFill>
          <p:spPr bwMode="auto">
            <a:xfrm>
              <a:off x="2106702" y="1352503"/>
              <a:ext cx="732948" cy="404934"/>
            </a:xfrm>
            <a:prstGeom prst="roundRect">
              <a:avLst>
                <a:gd name="adj" fmla="val 0"/>
              </a:avLst>
            </a:prstGeom>
            <a:noFill/>
            <a:ln w="9525">
              <a:noFill/>
              <a:miter lim="800000"/>
              <a:headEnd/>
              <a:tailEnd/>
            </a:ln>
            <a:effectLst/>
          </p:spPr>
        </p:pic>
        <p:sp>
          <p:nvSpPr>
            <p:cNvPr id="220213" name="AutoShape 18"/>
            <p:cNvSpPr>
              <a:spLocks/>
            </p:cNvSpPr>
            <p:nvPr/>
          </p:nvSpPr>
          <p:spPr bwMode="auto">
            <a:xfrm>
              <a:off x="1873859" y="1130037"/>
              <a:ext cx="1272921" cy="713855"/>
            </a:xfrm>
            <a:custGeom>
              <a:avLst/>
              <a:gdLst>
                <a:gd name="T0" fmla="*/ 636431 w 21549"/>
                <a:gd name="T1" fmla="*/ 356928 h 21600"/>
                <a:gd name="T2" fmla="*/ 636431 w 21549"/>
                <a:gd name="T3" fmla="*/ 356928 h 21600"/>
                <a:gd name="T4" fmla="*/ 636431 w 21549"/>
                <a:gd name="T5" fmla="*/ 356928 h 21600"/>
                <a:gd name="T6" fmla="*/ 636431 w 21549"/>
                <a:gd name="T7" fmla="*/ 356928 h 21600"/>
                <a:gd name="T8" fmla="*/ 0 60000 65536"/>
                <a:gd name="T9" fmla="*/ 0 60000 65536"/>
                <a:gd name="T10" fmla="*/ 0 60000 65536"/>
                <a:gd name="T11" fmla="*/ 0 60000 65536"/>
                <a:gd name="T12" fmla="*/ 0 w 21549"/>
                <a:gd name="T13" fmla="*/ 0 h 21600"/>
                <a:gd name="T14" fmla="*/ 21549 w 21549"/>
                <a:gd name="T15" fmla="*/ 21600 h 21600"/>
              </a:gdLst>
              <a:ahLst/>
              <a:cxnLst>
                <a:cxn ang="T8">
                  <a:pos x="T0" y="T1"/>
                </a:cxn>
                <a:cxn ang="T9">
                  <a:pos x="T2" y="T3"/>
                </a:cxn>
                <a:cxn ang="T10">
                  <a:pos x="T4" y="T5"/>
                </a:cxn>
                <a:cxn ang="T11">
                  <a:pos x="T6" y="T7"/>
                </a:cxn>
              </a:cxnLst>
              <a:rect l="T12" t="T13" r="T14" b="T15"/>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solidFill>
            <a:ln w="9525" cap="rnd" cmpd="sng">
              <a:noFill/>
              <a:round/>
              <a:headEnd/>
              <a:tailEnd/>
            </a:ln>
          </p:spPr>
          <p:txBody>
            <a:bodyPr lIns="0" tIns="0" rIns="0" bIns="0"/>
            <a:lstStyle/>
            <a:p>
              <a:endParaRPr lang="en-US"/>
            </a:p>
          </p:txBody>
        </p:sp>
      </p:grpSp>
      <p:grpSp>
        <p:nvGrpSpPr>
          <p:cNvPr id="15" name="Group 11"/>
          <p:cNvGrpSpPr/>
          <p:nvPr/>
        </p:nvGrpSpPr>
        <p:grpSpPr>
          <a:xfrm>
            <a:off x="4768411" y="2555505"/>
            <a:ext cx="1260218" cy="633904"/>
            <a:chOff x="3275090" y="1649009"/>
            <a:chExt cx="1175032" cy="590900"/>
          </a:xfrm>
          <a:solidFill>
            <a:schemeClr val="bg1"/>
          </a:solidFill>
        </p:grpSpPr>
        <p:sp>
          <p:nvSpPr>
            <p:cNvPr id="11" name="Oval 10"/>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38" name="Oval 37"/>
            <p:cNvSpPr/>
            <p:nvPr/>
          </p:nvSpPr>
          <p:spPr>
            <a:xfrm>
              <a:off x="3720101" y="1649009"/>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39" name="Oval 38"/>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0" name="Oval 39"/>
            <p:cNvSpPr/>
            <p:nvPr/>
          </p:nvSpPr>
          <p:spPr>
            <a:xfrm>
              <a:off x="3275090" y="1854910"/>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1" name="Oval 40"/>
            <p:cNvSpPr/>
            <p:nvPr/>
          </p:nvSpPr>
          <p:spPr>
            <a:xfrm>
              <a:off x="3390092" y="1854910"/>
              <a:ext cx="1015027"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sp>
        <p:nvSpPr>
          <p:cNvPr id="33" name="AutoShape 18"/>
          <p:cNvSpPr>
            <a:spLocks/>
          </p:cNvSpPr>
          <p:nvPr/>
        </p:nvSpPr>
        <p:spPr bwMode="auto">
          <a:xfrm flipH="1">
            <a:off x="4738688" y="2547939"/>
            <a:ext cx="1347788" cy="757237"/>
          </a:xfrm>
          <a:custGeom>
            <a:avLst/>
            <a:gdLst>
              <a:gd name="T0" fmla="*/ 10774 w 21549"/>
              <a:gd name="T1" fmla="*/ 10800 h 21600"/>
              <a:gd name="T2" fmla="*/ 10774 w 21549"/>
              <a:gd name="T3" fmla="*/ 10800 h 21600"/>
              <a:gd name="T4" fmla="*/ 10774 w 21549"/>
              <a:gd name="T5" fmla="*/ 10800 h 21600"/>
              <a:gd name="T6" fmla="*/ 10774 w 21549"/>
              <a:gd name="T7" fmla="*/ 10800 h 21600"/>
            </a:gdLst>
            <a:ahLst/>
            <a:cxnLst>
              <a:cxn ang="0">
                <a:pos x="T0" y="T1"/>
              </a:cxn>
              <a:cxn ang="0">
                <a:pos x="T2" y="T3"/>
              </a:cxn>
              <a:cxn ang="0">
                <a:pos x="T4" y="T5"/>
              </a:cxn>
              <a:cxn ang="0">
                <a:pos x="T6" y="T7"/>
              </a:cxn>
            </a:cxnLst>
            <a:rect l="0" t="0" r="r" b="b"/>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lumMod val="75000"/>
            </a:schemeClr>
          </a:solidFill>
          <a:ln w="9525" cap="rnd" cmpd="sng">
            <a:noFill/>
          </a:ln>
          <a:effectLst/>
        </p:spPr>
        <p:txBody>
          <a:bodyPr lIns="0" tIns="0" rIns="0" bIns="0"/>
          <a:lstStyle/>
          <a:p>
            <a:pPr defTabSz="914361">
              <a:defRPr/>
            </a:pPr>
            <a:endParaRPr lang="en-US" sz="1600">
              <a:sym typeface="Arial" charset="0"/>
            </a:endParaRPr>
          </a:p>
        </p:txBody>
      </p:sp>
      <p:grpSp>
        <p:nvGrpSpPr>
          <p:cNvPr id="220175" name="Group 51"/>
          <p:cNvGrpSpPr>
            <a:grpSpLocks/>
          </p:cNvGrpSpPr>
          <p:nvPr/>
        </p:nvGrpSpPr>
        <p:grpSpPr bwMode="auto">
          <a:xfrm>
            <a:off x="4886326" y="2933701"/>
            <a:ext cx="1022350" cy="220663"/>
            <a:chOff x="7891237" y="1187355"/>
            <a:chExt cx="952512" cy="204717"/>
          </a:xfrm>
        </p:grpSpPr>
        <p:sp>
          <p:nvSpPr>
            <p:cNvPr id="53" name="Rounded Rectangle 52"/>
            <p:cNvSpPr/>
            <p:nvPr/>
          </p:nvSpPr>
          <p:spPr>
            <a:xfrm>
              <a:off x="7922297" y="1187355"/>
              <a:ext cx="921452" cy="2047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solidFill>
                  <a:prstClr val="white"/>
                </a:solidFill>
              </a:endParaRPr>
            </a:p>
          </p:txBody>
        </p:sp>
        <p:pic>
          <p:nvPicPr>
            <p:cNvPr id="220209" name="Picture 2" descr="C:\Users\Paul\Desktop\eloqua_logo_lg_tag_3C_RGB_876x165_1.sflb.jpg"/>
            <p:cNvPicPr>
              <a:picLocks noChangeAspect="1" noChangeArrowheads="1"/>
            </p:cNvPicPr>
            <p:nvPr/>
          </p:nvPicPr>
          <p:blipFill>
            <a:blip r:embed="rId8" cstate="print"/>
            <a:srcRect r="22083" b="26152"/>
            <a:stretch>
              <a:fillRect/>
            </a:stretch>
          </p:blipFill>
          <p:spPr bwMode="auto">
            <a:xfrm>
              <a:off x="7891237" y="1218570"/>
              <a:ext cx="840979" cy="150127"/>
            </a:xfrm>
            <a:prstGeom prst="rect">
              <a:avLst/>
            </a:prstGeom>
            <a:noFill/>
            <a:ln w="9525">
              <a:noFill/>
              <a:miter lim="800000"/>
              <a:headEnd/>
              <a:tailEnd/>
            </a:ln>
          </p:spPr>
        </p:pic>
      </p:grpSp>
      <p:grpSp>
        <p:nvGrpSpPr>
          <p:cNvPr id="220176" name="Group 14"/>
          <p:cNvGrpSpPr>
            <a:grpSpLocks/>
          </p:cNvGrpSpPr>
          <p:nvPr/>
        </p:nvGrpSpPr>
        <p:grpSpPr bwMode="auto">
          <a:xfrm>
            <a:off x="5829301" y="2600326"/>
            <a:ext cx="1365250" cy="765175"/>
            <a:chOff x="1738689" y="1710608"/>
            <a:chExt cx="1272921" cy="713855"/>
          </a:xfrm>
        </p:grpSpPr>
        <p:grpSp>
          <p:nvGrpSpPr>
            <p:cNvPr id="18" name="Group 41"/>
            <p:cNvGrpSpPr/>
            <p:nvPr/>
          </p:nvGrpSpPr>
          <p:grpSpPr>
            <a:xfrm flipH="1">
              <a:off x="1790048" y="1749896"/>
              <a:ext cx="1202539" cy="654987"/>
              <a:chOff x="3275090" y="1599904"/>
              <a:chExt cx="1175032" cy="640005"/>
            </a:xfrm>
            <a:solidFill>
              <a:schemeClr val="bg1"/>
            </a:solidFill>
          </p:grpSpPr>
          <p:sp>
            <p:nvSpPr>
              <p:cNvPr id="43" name="Oval 42"/>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4" name="Oval 43"/>
              <p:cNvSpPr/>
              <p:nvPr/>
            </p:nvSpPr>
            <p:spPr>
              <a:xfrm>
                <a:off x="3720101" y="1599904"/>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5" name="Oval 44"/>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6" name="Oval 45"/>
              <p:cNvSpPr/>
              <p:nvPr/>
            </p:nvSpPr>
            <p:spPr>
              <a:xfrm>
                <a:off x="3275090" y="1854910"/>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47" name="Oval 46"/>
              <p:cNvSpPr/>
              <p:nvPr/>
            </p:nvSpPr>
            <p:spPr>
              <a:xfrm>
                <a:off x="3390092" y="1854910"/>
                <a:ext cx="1015027"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sp>
          <p:nvSpPr>
            <p:cNvPr id="49" name="Rectangle 82"/>
            <p:cNvSpPr/>
            <p:nvPr/>
          </p:nvSpPr>
          <p:spPr bwMode="auto">
            <a:xfrm>
              <a:off x="1760891" y="2005333"/>
              <a:ext cx="1237398" cy="3213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solidFill>
                  <a:prstClr val="white"/>
                </a:solidFill>
              </a:endParaRPr>
            </a:p>
          </p:txBody>
        </p:sp>
        <p:sp>
          <p:nvSpPr>
            <p:cNvPr id="220207" name="AutoShape 18"/>
            <p:cNvSpPr>
              <a:spLocks/>
            </p:cNvSpPr>
            <p:nvPr/>
          </p:nvSpPr>
          <p:spPr bwMode="auto">
            <a:xfrm>
              <a:off x="1738689" y="1710608"/>
              <a:ext cx="1272921" cy="713855"/>
            </a:xfrm>
            <a:custGeom>
              <a:avLst/>
              <a:gdLst>
                <a:gd name="T0" fmla="*/ 636431 w 21549"/>
                <a:gd name="T1" fmla="*/ 356928 h 21600"/>
                <a:gd name="T2" fmla="*/ 636431 w 21549"/>
                <a:gd name="T3" fmla="*/ 356928 h 21600"/>
                <a:gd name="T4" fmla="*/ 636431 w 21549"/>
                <a:gd name="T5" fmla="*/ 356928 h 21600"/>
                <a:gd name="T6" fmla="*/ 636431 w 21549"/>
                <a:gd name="T7" fmla="*/ 356928 h 21600"/>
                <a:gd name="T8" fmla="*/ 0 60000 65536"/>
                <a:gd name="T9" fmla="*/ 0 60000 65536"/>
                <a:gd name="T10" fmla="*/ 0 60000 65536"/>
                <a:gd name="T11" fmla="*/ 0 60000 65536"/>
                <a:gd name="T12" fmla="*/ 0 w 21549"/>
                <a:gd name="T13" fmla="*/ 0 h 21600"/>
                <a:gd name="T14" fmla="*/ 21549 w 21549"/>
                <a:gd name="T15" fmla="*/ 21600 h 21600"/>
              </a:gdLst>
              <a:ahLst/>
              <a:cxnLst>
                <a:cxn ang="T8">
                  <a:pos x="T0" y="T1"/>
                </a:cxn>
                <a:cxn ang="T9">
                  <a:pos x="T2" y="T3"/>
                </a:cxn>
                <a:cxn ang="T10">
                  <a:pos x="T4" y="T5"/>
                </a:cxn>
                <a:cxn ang="T11">
                  <a:pos x="T6" y="T7"/>
                </a:cxn>
              </a:cxnLst>
              <a:rect l="T12" t="T13" r="T14" b="T15"/>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solidFill>
            <a:ln w="9525" cap="rnd" cmpd="sng">
              <a:noFill/>
              <a:round/>
              <a:headEnd/>
              <a:tailEnd/>
            </a:ln>
          </p:spPr>
          <p:txBody>
            <a:bodyPr lIns="0" tIns="0" rIns="0" bIns="0"/>
            <a:lstStyle/>
            <a:p>
              <a:endParaRPr lang="en-US"/>
            </a:p>
          </p:txBody>
        </p:sp>
      </p:grpSp>
      <p:grpSp>
        <p:nvGrpSpPr>
          <p:cNvPr id="220177" name="Group 50"/>
          <p:cNvGrpSpPr>
            <a:grpSpLocks/>
          </p:cNvGrpSpPr>
          <p:nvPr/>
        </p:nvGrpSpPr>
        <p:grpSpPr bwMode="auto">
          <a:xfrm>
            <a:off x="6194426" y="2098675"/>
            <a:ext cx="1135062" cy="636588"/>
            <a:chOff x="4542973" y="1194486"/>
            <a:chExt cx="1157740" cy="649261"/>
          </a:xfrm>
        </p:grpSpPr>
        <p:grpSp>
          <p:nvGrpSpPr>
            <p:cNvPr id="220201" name="Group 23"/>
            <p:cNvGrpSpPr>
              <a:grpSpLocks/>
            </p:cNvGrpSpPr>
            <p:nvPr/>
          </p:nvGrpSpPr>
          <p:grpSpPr bwMode="auto">
            <a:xfrm>
              <a:off x="4542973" y="1194486"/>
              <a:ext cx="1157740" cy="649261"/>
              <a:chOff x="1743400" y="1591893"/>
              <a:chExt cx="1257018" cy="704936"/>
            </a:xfrm>
          </p:grpSpPr>
          <p:grpSp>
            <p:nvGrpSpPr>
              <p:cNvPr id="22" name="Group 70"/>
              <p:cNvGrpSpPr/>
              <p:nvPr/>
            </p:nvGrpSpPr>
            <p:grpSpPr>
              <a:xfrm>
                <a:off x="1760037" y="1599904"/>
                <a:ext cx="1186405" cy="668087"/>
                <a:chOff x="3263717" y="1599904"/>
                <a:chExt cx="1186405" cy="668087"/>
              </a:xfrm>
              <a:solidFill>
                <a:schemeClr val="bg1"/>
              </a:solidFill>
            </p:grpSpPr>
            <p:sp>
              <p:nvSpPr>
                <p:cNvPr id="72" name="Oval 71"/>
                <p:cNvSpPr/>
                <p:nvPr/>
              </p:nvSpPr>
              <p:spPr>
                <a:xfrm>
                  <a:off x="3465094" y="1729898"/>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73" name="Oval 72"/>
                <p:cNvSpPr/>
                <p:nvPr/>
              </p:nvSpPr>
              <p:spPr>
                <a:xfrm>
                  <a:off x="3720101" y="1599904"/>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74" name="Oval 73"/>
                <p:cNvSpPr/>
                <p:nvPr/>
              </p:nvSpPr>
              <p:spPr>
                <a:xfrm>
                  <a:off x="3980108" y="1769895"/>
                  <a:ext cx="470014" cy="4700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75" name="Oval 74"/>
                <p:cNvSpPr/>
                <p:nvPr/>
              </p:nvSpPr>
              <p:spPr>
                <a:xfrm>
                  <a:off x="3263717" y="1877655"/>
                  <a:ext cx="450012" cy="3799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sp>
              <p:nvSpPr>
                <p:cNvPr id="76" name="Oval 75"/>
                <p:cNvSpPr/>
                <p:nvPr/>
              </p:nvSpPr>
              <p:spPr>
                <a:xfrm>
                  <a:off x="3349964" y="1871588"/>
                  <a:ext cx="1055156" cy="3964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1">
                    <a:defRPr/>
                  </a:pPr>
                  <a:endParaRPr lang="en-US"/>
                </a:p>
              </p:txBody>
            </p:sp>
          </p:grpSp>
          <p:sp>
            <p:nvSpPr>
              <p:cNvPr id="77" name="AutoShape 18"/>
              <p:cNvSpPr>
                <a:spLocks/>
              </p:cNvSpPr>
              <p:nvPr/>
            </p:nvSpPr>
            <p:spPr bwMode="auto">
              <a:xfrm flipH="1">
                <a:off x="1743400" y="1591893"/>
                <a:ext cx="1257018" cy="704936"/>
              </a:xfrm>
              <a:custGeom>
                <a:avLst/>
                <a:gdLst>
                  <a:gd name="T0" fmla="*/ 10774 w 21549"/>
                  <a:gd name="T1" fmla="*/ 10800 h 21600"/>
                  <a:gd name="T2" fmla="*/ 10774 w 21549"/>
                  <a:gd name="T3" fmla="*/ 10800 h 21600"/>
                  <a:gd name="T4" fmla="*/ 10774 w 21549"/>
                  <a:gd name="T5" fmla="*/ 10800 h 21600"/>
                  <a:gd name="T6" fmla="*/ 10774 w 21549"/>
                  <a:gd name="T7" fmla="*/ 10800 h 21600"/>
                </a:gdLst>
                <a:ahLst/>
                <a:cxnLst>
                  <a:cxn ang="0">
                    <a:pos x="T0" y="T1"/>
                  </a:cxn>
                  <a:cxn ang="0">
                    <a:pos x="T2" y="T3"/>
                  </a:cxn>
                  <a:cxn ang="0">
                    <a:pos x="T4" y="T5"/>
                  </a:cxn>
                  <a:cxn ang="0">
                    <a:pos x="T6" y="T7"/>
                  </a:cxn>
                </a:cxnLst>
                <a:rect l="0" t="0" r="r" b="b"/>
                <a:pathLst>
                  <a:path w="21549" h="21600">
                    <a:moveTo>
                      <a:pt x="20475" y="9834"/>
                    </a:moveTo>
                    <a:cubicBezTo>
                      <a:pt x="19743" y="8581"/>
                      <a:pt x="18787" y="7809"/>
                      <a:pt x="17718" y="7809"/>
                    </a:cubicBezTo>
                    <a:cubicBezTo>
                      <a:pt x="17662" y="7809"/>
                      <a:pt x="17662" y="7809"/>
                      <a:pt x="17606" y="7809"/>
                    </a:cubicBezTo>
                    <a:cubicBezTo>
                      <a:pt x="16818" y="5881"/>
                      <a:pt x="15581" y="4531"/>
                      <a:pt x="14175" y="4338"/>
                    </a:cubicBezTo>
                    <a:cubicBezTo>
                      <a:pt x="14062" y="4338"/>
                      <a:pt x="13893" y="4338"/>
                      <a:pt x="13781" y="4338"/>
                    </a:cubicBezTo>
                    <a:cubicBezTo>
                      <a:pt x="13668" y="4338"/>
                      <a:pt x="13499" y="4338"/>
                      <a:pt x="13387" y="4338"/>
                    </a:cubicBezTo>
                    <a:cubicBezTo>
                      <a:pt x="12599" y="1638"/>
                      <a:pt x="11025" y="0"/>
                      <a:pt x="9281" y="0"/>
                    </a:cubicBezTo>
                    <a:cubicBezTo>
                      <a:pt x="7256" y="0"/>
                      <a:pt x="5512" y="2120"/>
                      <a:pt x="4893" y="5398"/>
                    </a:cubicBezTo>
                    <a:cubicBezTo>
                      <a:pt x="4837" y="5398"/>
                      <a:pt x="4781" y="5398"/>
                      <a:pt x="4725" y="5398"/>
                    </a:cubicBezTo>
                    <a:cubicBezTo>
                      <a:pt x="2081" y="5398"/>
                      <a:pt x="0" y="9063"/>
                      <a:pt x="0" y="13499"/>
                    </a:cubicBezTo>
                    <a:cubicBezTo>
                      <a:pt x="0" y="18032"/>
                      <a:pt x="2081" y="21600"/>
                      <a:pt x="4725" y="21600"/>
                    </a:cubicBezTo>
                    <a:cubicBezTo>
                      <a:pt x="17718" y="21600"/>
                      <a:pt x="17718" y="21600"/>
                      <a:pt x="17718" y="21600"/>
                    </a:cubicBezTo>
                    <a:cubicBezTo>
                      <a:pt x="19856" y="21600"/>
                      <a:pt x="21487" y="18707"/>
                      <a:pt x="21543" y="14849"/>
                    </a:cubicBezTo>
                    <a:cubicBezTo>
                      <a:pt x="21599" y="12921"/>
                      <a:pt x="21206" y="11185"/>
                      <a:pt x="20475" y="9834"/>
                    </a:cubicBezTo>
                    <a:moveTo>
                      <a:pt x="20643" y="14849"/>
                    </a:moveTo>
                    <a:cubicBezTo>
                      <a:pt x="20587" y="17839"/>
                      <a:pt x="19349" y="20057"/>
                      <a:pt x="17718" y="20057"/>
                    </a:cubicBezTo>
                    <a:cubicBezTo>
                      <a:pt x="4725" y="20057"/>
                      <a:pt x="4725" y="20057"/>
                      <a:pt x="4725" y="20057"/>
                    </a:cubicBezTo>
                    <a:cubicBezTo>
                      <a:pt x="2587" y="20057"/>
                      <a:pt x="900" y="17164"/>
                      <a:pt x="900" y="13499"/>
                    </a:cubicBezTo>
                    <a:cubicBezTo>
                      <a:pt x="900" y="9931"/>
                      <a:pt x="2587" y="6941"/>
                      <a:pt x="4725" y="6941"/>
                    </a:cubicBezTo>
                    <a:cubicBezTo>
                      <a:pt x="4668" y="7520"/>
                      <a:pt x="4668" y="8291"/>
                      <a:pt x="4837" y="8870"/>
                    </a:cubicBezTo>
                    <a:cubicBezTo>
                      <a:pt x="5737" y="9352"/>
                      <a:pt x="5737" y="9352"/>
                      <a:pt x="5737" y="9352"/>
                    </a:cubicBezTo>
                    <a:cubicBezTo>
                      <a:pt x="5793" y="9449"/>
                      <a:pt x="5456" y="7713"/>
                      <a:pt x="5681" y="6363"/>
                    </a:cubicBezTo>
                    <a:cubicBezTo>
                      <a:pt x="5681" y="6363"/>
                      <a:pt x="5681" y="6363"/>
                      <a:pt x="5681" y="6363"/>
                    </a:cubicBezTo>
                    <a:cubicBezTo>
                      <a:pt x="5737" y="5784"/>
                      <a:pt x="5906" y="5206"/>
                      <a:pt x="6075" y="4723"/>
                    </a:cubicBezTo>
                    <a:cubicBezTo>
                      <a:pt x="6693" y="2698"/>
                      <a:pt x="7931" y="1541"/>
                      <a:pt x="9281" y="1541"/>
                    </a:cubicBezTo>
                    <a:cubicBezTo>
                      <a:pt x="10631" y="1541"/>
                      <a:pt x="11868" y="2698"/>
                      <a:pt x="12487" y="4723"/>
                    </a:cubicBezTo>
                    <a:cubicBezTo>
                      <a:pt x="11981" y="5013"/>
                      <a:pt x="11531" y="5591"/>
                      <a:pt x="11081" y="6363"/>
                    </a:cubicBezTo>
                    <a:cubicBezTo>
                      <a:pt x="11924" y="6941"/>
                      <a:pt x="11924" y="6941"/>
                      <a:pt x="11924" y="6941"/>
                    </a:cubicBezTo>
                    <a:cubicBezTo>
                      <a:pt x="12431" y="6170"/>
                      <a:pt x="13106" y="5977"/>
                      <a:pt x="13218" y="5977"/>
                    </a:cubicBezTo>
                    <a:cubicBezTo>
                      <a:pt x="13274" y="5881"/>
                      <a:pt x="13331" y="5881"/>
                      <a:pt x="13387" y="5881"/>
                    </a:cubicBezTo>
                    <a:cubicBezTo>
                      <a:pt x="13443" y="5881"/>
                      <a:pt x="13443" y="5881"/>
                      <a:pt x="13499" y="5881"/>
                    </a:cubicBezTo>
                    <a:cubicBezTo>
                      <a:pt x="13556" y="5881"/>
                      <a:pt x="13668" y="5881"/>
                      <a:pt x="13781" y="5881"/>
                    </a:cubicBezTo>
                    <a:cubicBezTo>
                      <a:pt x="15074" y="5881"/>
                      <a:pt x="16312" y="7038"/>
                      <a:pt x="16987" y="9063"/>
                    </a:cubicBezTo>
                    <a:cubicBezTo>
                      <a:pt x="17156" y="9449"/>
                      <a:pt x="17156" y="9449"/>
                      <a:pt x="17156" y="9449"/>
                    </a:cubicBezTo>
                    <a:cubicBezTo>
                      <a:pt x="17437" y="9449"/>
                      <a:pt x="17437" y="9449"/>
                      <a:pt x="17437" y="9449"/>
                    </a:cubicBezTo>
                    <a:cubicBezTo>
                      <a:pt x="17493" y="9449"/>
                      <a:pt x="17606" y="9352"/>
                      <a:pt x="17718" y="9352"/>
                    </a:cubicBezTo>
                    <a:cubicBezTo>
                      <a:pt x="18506" y="9352"/>
                      <a:pt x="19293" y="9931"/>
                      <a:pt x="19799" y="10896"/>
                    </a:cubicBezTo>
                    <a:cubicBezTo>
                      <a:pt x="20418" y="11957"/>
                      <a:pt x="20699" y="13307"/>
                      <a:pt x="20643" y="14849"/>
                    </a:cubicBezTo>
                  </a:path>
                </a:pathLst>
              </a:custGeom>
              <a:solidFill>
                <a:schemeClr val="accent1">
                  <a:lumMod val="75000"/>
                </a:schemeClr>
              </a:solidFill>
              <a:ln w="9525" cap="rnd" cmpd="sng">
                <a:noFill/>
              </a:ln>
              <a:effectLst/>
            </p:spPr>
            <p:txBody>
              <a:bodyPr lIns="0" tIns="0" rIns="0" bIns="0"/>
              <a:lstStyle/>
              <a:p>
                <a:pPr defTabSz="914361">
                  <a:defRPr/>
                </a:pPr>
                <a:endParaRPr lang="en-US" sz="1600">
                  <a:sym typeface="Arial" charset="0"/>
                </a:endParaRPr>
              </a:p>
            </p:txBody>
          </p:sp>
        </p:grpSp>
        <p:pic>
          <p:nvPicPr>
            <p:cNvPr id="220202" name="Picture 80"/>
            <p:cNvPicPr>
              <a:picLocks noChangeAspect="1"/>
            </p:cNvPicPr>
            <p:nvPr/>
          </p:nvPicPr>
          <p:blipFill>
            <a:blip r:embed="rId9" cstate="print"/>
            <a:srcRect l="10744" t="25529" r="8725" b="22079"/>
            <a:stretch>
              <a:fillRect/>
            </a:stretch>
          </p:blipFill>
          <p:spPr bwMode="auto">
            <a:xfrm>
              <a:off x="4792339" y="1514528"/>
              <a:ext cx="762000" cy="201706"/>
            </a:xfrm>
            <a:prstGeom prst="rect">
              <a:avLst/>
            </a:prstGeom>
            <a:noFill/>
            <a:ln w="9525">
              <a:noFill/>
              <a:miter lim="800000"/>
              <a:headEnd/>
              <a:tailEnd/>
            </a:ln>
          </p:spPr>
        </p:pic>
      </p:grpSp>
      <p:cxnSp>
        <p:nvCxnSpPr>
          <p:cNvPr id="219" name="Elbow Connector 218"/>
          <p:cNvCxnSpPr/>
          <p:nvPr/>
        </p:nvCxnSpPr>
        <p:spPr>
          <a:xfrm rot="16200000" flipH="1">
            <a:off x="1343026" y="3581401"/>
            <a:ext cx="4730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2" name="Elbow Connector 221"/>
          <p:cNvCxnSpPr/>
          <p:nvPr/>
        </p:nvCxnSpPr>
        <p:spPr>
          <a:xfrm rot="5400000">
            <a:off x="2157414" y="3422651"/>
            <a:ext cx="7905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rot="16200000" flipH="1">
            <a:off x="3203576" y="3581401"/>
            <a:ext cx="4730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20181" name="Picture 378885"/>
          <p:cNvPicPr>
            <a:picLocks noChangeAspect="1"/>
          </p:cNvPicPr>
          <p:nvPr/>
        </p:nvPicPr>
        <p:blipFill>
          <a:blip r:embed="rId10" cstate="print"/>
          <a:srcRect/>
          <a:stretch>
            <a:fillRect/>
          </a:stretch>
        </p:blipFill>
        <p:spPr bwMode="auto">
          <a:xfrm>
            <a:off x="2784477" y="3003551"/>
            <a:ext cx="1398587" cy="263525"/>
          </a:xfrm>
          <a:prstGeom prst="rect">
            <a:avLst/>
          </a:prstGeom>
          <a:noFill/>
          <a:ln w="9525">
            <a:noFill/>
            <a:miter lim="800000"/>
            <a:headEnd/>
            <a:tailEnd/>
          </a:ln>
        </p:spPr>
      </p:pic>
      <p:cxnSp>
        <p:nvCxnSpPr>
          <p:cNvPr id="233" name="Elbow Connector 232"/>
          <p:cNvCxnSpPr/>
          <p:nvPr/>
        </p:nvCxnSpPr>
        <p:spPr>
          <a:xfrm rot="5400000">
            <a:off x="5138739" y="3536951"/>
            <a:ext cx="5619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4" name="Elbow Connector 233"/>
          <p:cNvCxnSpPr/>
          <p:nvPr/>
        </p:nvCxnSpPr>
        <p:spPr>
          <a:xfrm rot="16200000" flipH="1">
            <a:off x="6484939" y="3581401"/>
            <a:ext cx="4730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20184" name="Picture 378887" descr="oracle-SOA.png"/>
          <p:cNvPicPr>
            <a:picLocks noChangeAspect="1"/>
          </p:cNvPicPr>
          <p:nvPr/>
        </p:nvPicPr>
        <p:blipFill>
          <a:blip r:embed="rId11" cstate="print"/>
          <a:srcRect/>
          <a:stretch>
            <a:fillRect/>
          </a:stretch>
        </p:blipFill>
        <p:spPr bwMode="auto">
          <a:xfrm>
            <a:off x="5981702" y="2974975"/>
            <a:ext cx="1093787" cy="279400"/>
          </a:xfrm>
          <a:prstGeom prst="rect">
            <a:avLst/>
          </a:prstGeom>
          <a:noFill/>
          <a:ln w="9525">
            <a:noFill/>
            <a:miter lim="800000"/>
            <a:headEnd/>
            <a:tailEnd/>
          </a:ln>
        </p:spPr>
      </p:pic>
      <p:pic>
        <p:nvPicPr>
          <p:cNvPr id="220185" name="Picture 237"/>
          <p:cNvPicPr>
            <a:picLocks noChangeAspect="1"/>
          </p:cNvPicPr>
          <p:nvPr/>
        </p:nvPicPr>
        <p:blipFill>
          <a:blip r:embed="rId12" cstate="print"/>
          <a:srcRect/>
          <a:stretch>
            <a:fillRect/>
          </a:stretch>
        </p:blipFill>
        <p:spPr bwMode="auto">
          <a:xfrm>
            <a:off x="2171701" y="5583238"/>
            <a:ext cx="766762" cy="381000"/>
          </a:xfrm>
          <a:prstGeom prst="rect">
            <a:avLst/>
          </a:prstGeom>
          <a:noFill/>
          <a:ln w="9525">
            <a:noFill/>
            <a:miter lim="800000"/>
            <a:headEnd/>
            <a:tailEnd/>
          </a:ln>
        </p:spPr>
      </p:pic>
      <p:pic>
        <p:nvPicPr>
          <p:cNvPr id="220186" name="Picture 378890" descr="oracle-siebel.png"/>
          <p:cNvPicPr>
            <a:picLocks noChangeAspect="1"/>
          </p:cNvPicPr>
          <p:nvPr/>
        </p:nvPicPr>
        <p:blipFill>
          <a:blip r:embed="rId13" cstate="print"/>
          <a:srcRect/>
          <a:stretch>
            <a:fillRect/>
          </a:stretch>
        </p:blipFill>
        <p:spPr bwMode="auto">
          <a:xfrm>
            <a:off x="941389" y="5280026"/>
            <a:ext cx="1052513" cy="352425"/>
          </a:xfrm>
          <a:prstGeom prst="rect">
            <a:avLst/>
          </a:prstGeom>
          <a:noFill/>
          <a:ln w="9525">
            <a:noFill/>
            <a:miter lim="800000"/>
            <a:headEnd/>
            <a:tailEnd/>
          </a:ln>
        </p:spPr>
      </p:pic>
      <p:pic>
        <p:nvPicPr>
          <p:cNvPr id="220187" name="Picture 378891" descr="oracle-ebiz.png"/>
          <p:cNvPicPr>
            <a:picLocks noChangeAspect="1"/>
          </p:cNvPicPr>
          <p:nvPr/>
        </p:nvPicPr>
        <p:blipFill>
          <a:blip r:embed="rId14" cstate="print"/>
          <a:srcRect/>
          <a:stretch>
            <a:fillRect/>
          </a:stretch>
        </p:blipFill>
        <p:spPr bwMode="auto">
          <a:xfrm>
            <a:off x="3071813" y="5273676"/>
            <a:ext cx="1074738" cy="339725"/>
          </a:xfrm>
          <a:prstGeom prst="rect">
            <a:avLst/>
          </a:prstGeom>
          <a:noFill/>
          <a:ln w="9525">
            <a:noFill/>
            <a:miter lim="800000"/>
            <a:headEnd/>
            <a:tailEnd/>
          </a:ln>
        </p:spPr>
      </p:pic>
      <p:sp>
        <p:nvSpPr>
          <p:cNvPr id="241" name="TextBox 21"/>
          <p:cNvSpPr txBox="1">
            <a:spLocks noChangeArrowheads="1"/>
          </p:cNvSpPr>
          <p:nvPr/>
        </p:nvSpPr>
        <p:spPr bwMode="auto">
          <a:xfrm>
            <a:off x="6143626" y="5561014"/>
            <a:ext cx="1301750" cy="473075"/>
          </a:xfrm>
          <a:prstGeom prst="rect">
            <a:avLst/>
          </a:prstGeom>
          <a:noFill/>
          <a:ln w="9525">
            <a:noFill/>
            <a:miter lim="800000"/>
            <a:headEnd/>
            <a:tailEnd/>
          </a:ln>
        </p:spPr>
        <p:txBody>
          <a:bodyPr wrap="none" lIns="0" tIns="0" rIns="0" bIns="0" anchor="ctr"/>
          <a:lstStyle/>
          <a:p>
            <a:pPr algn="ctr" defTabSz="914361">
              <a:defRPr/>
            </a:pPr>
            <a:r>
              <a:rPr lang="en-US" sz="1300" b="1" cap="all" dirty="0">
                <a:solidFill>
                  <a:schemeClr val="accent5">
                    <a:lumMod val="75000"/>
                  </a:schemeClr>
                </a:solidFill>
              </a:rPr>
              <a:t>MAINFRAME, </a:t>
            </a:r>
            <a:br>
              <a:rPr lang="en-US" sz="1300" b="1" cap="all" dirty="0">
                <a:solidFill>
                  <a:schemeClr val="accent5">
                    <a:lumMod val="75000"/>
                  </a:schemeClr>
                </a:solidFill>
              </a:rPr>
            </a:br>
            <a:r>
              <a:rPr lang="en-US" sz="1300" b="1" cap="all" dirty="0">
                <a:solidFill>
                  <a:schemeClr val="accent5">
                    <a:lumMod val="75000"/>
                  </a:schemeClr>
                </a:solidFill>
              </a:rPr>
              <a:t>Custom Apps</a:t>
            </a:r>
            <a:endParaRPr lang="en-US" sz="1300" cap="all" dirty="0">
              <a:solidFill>
                <a:schemeClr val="accent5">
                  <a:lumMod val="75000"/>
                </a:schemeClr>
              </a:solidFill>
            </a:endParaRPr>
          </a:p>
        </p:txBody>
      </p:sp>
      <p:cxnSp>
        <p:nvCxnSpPr>
          <p:cNvPr id="243" name="Elbow Connector 242"/>
          <p:cNvCxnSpPr/>
          <p:nvPr/>
        </p:nvCxnSpPr>
        <p:spPr>
          <a:xfrm rot="16200000" flipH="1">
            <a:off x="1251745" y="4869657"/>
            <a:ext cx="474663"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5" name="Elbow Connector 244"/>
          <p:cNvCxnSpPr/>
          <p:nvPr/>
        </p:nvCxnSpPr>
        <p:spPr>
          <a:xfrm rot="16200000" flipH="1">
            <a:off x="3367882" y="4869657"/>
            <a:ext cx="474663"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0191" name="Group 9"/>
          <p:cNvGrpSpPr>
            <a:grpSpLocks/>
          </p:cNvGrpSpPr>
          <p:nvPr/>
        </p:nvGrpSpPr>
        <p:grpSpPr bwMode="auto">
          <a:xfrm>
            <a:off x="2547939" y="4632326"/>
            <a:ext cx="4232275" cy="676275"/>
            <a:chOff x="1909954" y="3501841"/>
            <a:chExt cx="3175740" cy="355775"/>
          </a:xfrm>
        </p:grpSpPr>
        <p:cxnSp>
          <p:nvCxnSpPr>
            <p:cNvPr id="246" name="Elbow Connector 245"/>
            <p:cNvCxnSpPr/>
            <p:nvPr/>
          </p:nvCxnSpPr>
          <p:spPr>
            <a:xfrm rot="16200000" flipH="1">
              <a:off x="4907806" y="3679729"/>
              <a:ext cx="3557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7" name="Elbow Connector 246"/>
            <p:cNvCxnSpPr/>
            <p:nvPr/>
          </p:nvCxnSpPr>
          <p:spPr>
            <a:xfrm rot="16200000" flipH="1">
              <a:off x="3319937" y="3679729"/>
              <a:ext cx="355775" cy="0"/>
            </a:xfrm>
            <a:prstGeom prst="bentConnector3">
              <a:avLst>
                <a:gd name="adj1" fmla="val 563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8" name="Elbow Connector 247"/>
            <p:cNvCxnSpPr/>
            <p:nvPr/>
          </p:nvCxnSpPr>
          <p:spPr>
            <a:xfrm rot="16200000" flipH="1">
              <a:off x="1732066" y="3679729"/>
              <a:ext cx="3557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220192" name="Picture 1" descr="netsuite-logo-600x500.png"/>
          <p:cNvPicPr>
            <a:picLocks noChangeAspect="1"/>
          </p:cNvPicPr>
          <p:nvPr/>
        </p:nvPicPr>
        <p:blipFill>
          <a:blip r:embed="rId15" cstate="print"/>
          <a:srcRect/>
          <a:stretch>
            <a:fillRect/>
          </a:stretch>
        </p:blipFill>
        <p:spPr bwMode="auto">
          <a:xfrm>
            <a:off x="3943352" y="2130425"/>
            <a:ext cx="992187" cy="827088"/>
          </a:xfrm>
          <a:prstGeom prst="rect">
            <a:avLst/>
          </a:prstGeom>
          <a:noFill/>
          <a:ln w="9525">
            <a:noFill/>
            <a:miter lim="800000"/>
            <a:headEnd/>
            <a:tailEnd/>
          </a:ln>
        </p:spPr>
      </p:pic>
      <p:cxnSp>
        <p:nvCxnSpPr>
          <p:cNvPr id="87" name="Elbow Connector 86"/>
          <p:cNvCxnSpPr/>
          <p:nvPr/>
        </p:nvCxnSpPr>
        <p:spPr>
          <a:xfrm rot="5400000">
            <a:off x="4051301" y="3422651"/>
            <a:ext cx="790575" cy="0"/>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Elbow Connector 90"/>
          <p:cNvCxnSpPr/>
          <p:nvPr/>
        </p:nvCxnSpPr>
        <p:spPr>
          <a:xfrm rot="16200000" flipH="1">
            <a:off x="5485607" y="4869657"/>
            <a:ext cx="474663" cy="0"/>
          </a:xfrm>
          <a:prstGeom prst="bentConnector3">
            <a:avLst>
              <a:gd name="adj1" fmla="val 563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20195" name="Picture 7"/>
          <p:cNvPicPr>
            <a:picLocks noChangeAspect="1"/>
          </p:cNvPicPr>
          <p:nvPr/>
        </p:nvPicPr>
        <p:blipFill>
          <a:blip r:embed="rId16" cstate="print"/>
          <a:srcRect l="6667" t="16341" r="6667" b="16341"/>
          <a:stretch>
            <a:fillRect/>
          </a:stretch>
        </p:blipFill>
        <p:spPr bwMode="auto">
          <a:xfrm>
            <a:off x="4200526" y="5602289"/>
            <a:ext cx="996950" cy="371475"/>
          </a:xfrm>
          <a:prstGeom prst="rect">
            <a:avLst/>
          </a:prstGeom>
          <a:noFill/>
          <a:ln w="9525">
            <a:noFill/>
            <a:miter lim="800000"/>
            <a:headEnd/>
            <a:tailEnd/>
          </a:ln>
        </p:spPr>
      </p:pic>
      <p:pic>
        <p:nvPicPr>
          <p:cNvPr id="220196" name="Picture 8" descr="Screen Shot 2014-04-08 at 5.56.03 PM.png"/>
          <p:cNvPicPr>
            <a:picLocks noChangeAspect="1"/>
          </p:cNvPicPr>
          <p:nvPr/>
        </p:nvPicPr>
        <p:blipFill>
          <a:blip r:embed="rId17" cstate="print"/>
          <a:srcRect l="16458" t="12834" r="17513" b="12834"/>
          <a:stretch>
            <a:fillRect/>
          </a:stretch>
        </p:blipFill>
        <p:spPr bwMode="auto">
          <a:xfrm>
            <a:off x="5232402" y="5257800"/>
            <a:ext cx="1025525" cy="361950"/>
          </a:xfrm>
          <a:prstGeom prst="rect">
            <a:avLst/>
          </a:prstGeom>
          <a:noFill/>
          <a:ln w="9525">
            <a:noFill/>
            <a:miter lim="800000"/>
            <a:headEnd/>
            <a:tailEnd/>
          </a:ln>
        </p:spPr>
      </p:pic>
      <p:sp>
        <p:nvSpPr>
          <p:cNvPr id="220197" name="Text Placeholder 3"/>
          <p:cNvSpPr>
            <a:spLocks noGrp="1"/>
          </p:cNvSpPr>
          <p:nvPr>
            <p:ph type="body" sz="quarter" idx="13"/>
          </p:nvPr>
        </p:nvSpPr>
        <p:spPr>
          <a:xfrm>
            <a:off x="1073151" y="863600"/>
            <a:ext cx="10971212" cy="406400"/>
          </a:xfrm>
        </p:spPr>
        <p:txBody>
          <a:bodyPr/>
          <a:lstStyle/>
          <a:p>
            <a:pPr>
              <a:spcAft>
                <a:spcPct val="0"/>
              </a:spcAft>
            </a:pPr>
            <a:r>
              <a:rPr lang="en-US" smtClean="0"/>
              <a:t>Bridging Cloud Applications with On-Premises</a:t>
            </a:r>
          </a:p>
        </p:txBody>
      </p:sp>
    </p:spTree>
    <p:extLst>
      <p:ext uri="{BB962C8B-B14F-4D97-AF65-F5344CB8AC3E}">
        <p14:creationId xmlns:p14="http://schemas.microsoft.com/office/powerpoint/2010/main" val="68465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a:t>
            </a:r>
            <a:r>
              <a:rPr lang="en-GB" dirty="0" err="1"/>
              <a:t>JDeveloper</a:t>
            </a:r>
            <a:endParaRPr lang="en-GB" dirty="0"/>
          </a:p>
        </p:txBody>
      </p:sp>
      <p:sp>
        <p:nvSpPr>
          <p:cNvPr id="3" name="Text Placeholder 2"/>
          <p:cNvSpPr>
            <a:spLocks noGrp="1"/>
          </p:cNvSpPr>
          <p:nvPr>
            <p:ph type="body" sz="quarter" idx="13"/>
          </p:nvPr>
        </p:nvSpPr>
        <p:spPr/>
        <p:txBody>
          <a:bodyPr/>
          <a:lstStyle/>
          <a:p>
            <a:endParaRPr lang="en-GB"/>
          </a:p>
        </p:txBody>
      </p:sp>
      <p:sp>
        <p:nvSpPr>
          <p:cNvPr id="4" name="Footer Placeholder 3"/>
          <p:cNvSpPr>
            <a:spLocks noGrp="1"/>
          </p:cNvSpPr>
          <p:nvPr>
            <p:ph type="ftr" sz="quarter" idx="11"/>
          </p:nvPr>
        </p:nvSpPr>
        <p:spPr/>
        <p:txBody>
          <a:bodyPr/>
          <a:lstStyle/>
          <a:p>
            <a:r>
              <a:rPr lang="en-GB" smtClean="0">
                <a:solidFill>
                  <a:srgbClr val="5F5F5F">
                    <a:lumMod val="60000"/>
                    <a:lumOff val="40000"/>
                  </a:srgbClr>
                </a:solidFill>
              </a:rPr>
              <a:t>Oracle Confidential – Internal/Restricted/Highly Restricted</a:t>
            </a:r>
            <a:endParaRPr lang="en-GB"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14</a:t>
            </a:fld>
            <a:endParaRPr lang="en-GB" dirty="0">
              <a:solidFill>
                <a:srgbClr val="5F5F5F">
                  <a:lumMod val="60000"/>
                  <a:lumOff val="40000"/>
                </a:srgbClr>
              </a:solidFill>
            </a:endParaRPr>
          </a:p>
        </p:txBody>
      </p:sp>
      <p:pic>
        <p:nvPicPr>
          <p:cNvPr id="6" name="Picture 5"/>
          <p:cNvPicPr>
            <a:picLocks noChangeAspect="1"/>
          </p:cNvPicPr>
          <p:nvPr/>
        </p:nvPicPr>
        <p:blipFill>
          <a:blip r:embed="rId3"/>
          <a:stretch>
            <a:fillRect/>
          </a:stretch>
        </p:blipFill>
        <p:spPr>
          <a:xfrm>
            <a:off x="531952" y="1373741"/>
            <a:ext cx="11128096" cy="4760867"/>
          </a:xfrm>
          <a:prstGeom prst="rect">
            <a:avLst/>
          </a:prstGeom>
        </p:spPr>
      </p:pic>
    </p:spTree>
    <p:extLst>
      <p:ext uri="{BB962C8B-B14F-4D97-AF65-F5344CB8AC3E}">
        <p14:creationId xmlns:p14="http://schemas.microsoft.com/office/powerpoint/2010/main" val="27255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Enterprise Manager</a:t>
            </a:r>
          </a:p>
        </p:txBody>
      </p:sp>
      <p:sp>
        <p:nvSpPr>
          <p:cNvPr id="3" name="Text Placeholder 2"/>
          <p:cNvSpPr>
            <a:spLocks noGrp="1"/>
          </p:cNvSpPr>
          <p:nvPr>
            <p:ph type="body" sz="quarter" idx="13"/>
          </p:nvPr>
        </p:nvSpPr>
        <p:spPr/>
        <p:txBody>
          <a:bodyPr/>
          <a:lstStyle/>
          <a:p>
            <a:endParaRPr lang="en-GB"/>
          </a:p>
        </p:txBody>
      </p:sp>
      <p:sp>
        <p:nvSpPr>
          <p:cNvPr id="4" name="Footer Placeholder 3"/>
          <p:cNvSpPr>
            <a:spLocks noGrp="1"/>
          </p:cNvSpPr>
          <p:nvPr>
            <p:ph type="ftr" sz="quarter" idx="11"/>
          </p:nvPr>
        </p:nvSpPr>
        <p:spPr/>
        <p:txBody>
          <a:bodyPr/>
          <a:lstStyle/>
          <a:p>
            <a:r>
              <a:rPr lang="en-GB" smtClean="0">
                <a:solidFill>
                  <a:srgbClr val="5F5F5F">
                    <a:lumMod val="60000"/>
                    <a:lumOff val="40000"/>
                  </a:srgbClr>
                </a:solidFill>
              </a:rPr>
              <a:t>Oracle Confidential – Internal/Restricted/Highly Restricted</a:t>
            </a:r>
            <a:endParaRPr lang="en-GB"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15</a:t>
            </a:fld>
            <a:endParaRPr lang="en-GB" dirty="0">
              <a:solidFill>
                <a:srgbClr val="5F5F5F">
                  <a:lumMod val="60000"/>
                  <a:lumOff val="40000"/>
                </a:srgbClr>
              </a:solidFill>
            </a:endParaRPr>
          </a:p>
        </p:txBody>
      </p:sp>
      <p:pic>
        <p:nvPicPr>
          <p:cNvPr id="6" name="Picture 5"/>
          <p:cNvPicPr>
            <a:picLocks noChangeAspect="1"/>
          </p:cNvPicPr>
          <p:nvPr/>
        </p:nvPicPr>
        <p:blipFill>
          <a:blip r:embed="rId3"/>
          <a:stretch>
            <a:fillRect/>
          </a:stretch>
        </p:blipFill>
        <p:spPr>
          <a:xfrm>
            <a:off x="1161487" y="1795381"/>
            <a:ext cx="10498561" cy="4422475"/>
          </a:xfrm>
          <a:prstGeom prst="rect">
            <a:avLst/>
          </a:prstGeom>
        </p:spPr>
      </p:pic>
    </p:spTree>
    <p:extLst>
      <p:ext uri="{BB962C8B-B14F-4D97-AF65-F5344CB8AC3E}">
        <p14:creationId xmlns:p14="http://schemas.microsoft.com/office/powerpoint/2010/main" val="3765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of a SOA Composite Application</a:t>
            </a:r>
            <a:endParaRPr lang="en-GB" dirty="0"/>
          </a:p>
        </p:txBody>
      </p:sp>
      <p:pic>
        <p:nvPicPr>
          <p:cNvPr id="6" name="Content Placeholder 5"/>
          <p:cNvPicPr>
            <a:picLocks noGrp="1" noChangeAspect="1"/>
          </p:cNvPicPr>
          <p:nvPr>
            <p:ph idx="1"/>
          </p:nvPr>
        </p:nvPicPr>
        <p:blipFill>
          <a:blip r:embed="rId3"/>
          <a:stretch>
            <a:fillRect/>
          </a:stretch>
        </p:blipFill>
        <p:spPr>
          <a:xfrm>
            <a:off x="1804988" y="1752600"/>
            <a:ext cx="8582025" cy="39624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16</a:t>
            </a:fld>
            <a:endParaRPr lang="en-GB" dirty="0">
              <a:solidFill>
                <a:srgbClr val="5F5F5F">
                  <a:lumMod val="60000"/>
                  <a:lumOff val="40000"/>
                </a:srgbClr>
              </a:solidFill>
            </a:endParaRPr>
          </a:p>
        </p:txBody>
      </p:sp>
    </p:spTree>
    <p:extLst>
      <p:ext uri="{BB962C8B-B14F-4D97-AF65-F5344CB8AC3E}">
        <p14:creationId xmlns:p14="http://schemas.microsoft.com/office/powerpoint/2010/main" val="392505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SOA Suite Components</a:t>
            </a:r>
          </a:p>
        </p:txBody>
      </p:sp>
      <p:pic>
        <p:nvPicPr>
          <p:cNvPr id="6" name="Content Placeholder 5"/>
          <p:cNvPicPr>
            <a:picLocks noGrp="1" noChangeAspect="1"/>
          </p:cNvPicPr>
          <p:nvPr>
            <p:ph idx="1"/>
          </p:nvPr>
        </p:nvPicPr>
        <p:blipFill>
          <a:blip r:embed="rId3"/>
          <a:stretch>
            <a:fillRect/>
          </a:stretch>
        </p:blipFill>
        <p:spPr>
          <a:xfrm>
            <a:off x="531969" y="1508760"/>
            <a:ext cx="10917115" cy="4267199"/>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17</a:t>
            </a:fld>
            <a:endParaRPr lang="en-GB" dirty="0">
              <a:solidFill>
                <a:srgbClr val="5F5F5F">
                  <a:lumMod val="60000"/>
                  <a:lumOff val="40000"/>
                </a:srgbClr>
              </a:solidFill>
            </a:endParaRPr>
          </a:p>
        </p:txBody>
      </p:sp>
    </p:spTree>
    <p:extLst>
      <p:ext uri="{BB962C8B-B14F-4D97-AF65-F5344CB8AC3E}">
        <p14:creationId xmlns:p14="http://schemas.microsoft.com/office/powerpoint/2010/main" val="142919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Infrastructure</a:t>
            </a:r>
          </a:p>
        </p:txBody>
      </p:sp>
      <p:pic>
        <p:nvPicPr>
          <p:cNvPr id="6" name="Content Placeholder 5"/>
          <p:cNvPicPr>
            <a:picLocks noGrp="1" noChangeAspect="1"/>
          </p:cNvPicPr>
          <p:nvPr>
            <p:ph idx="1"/>
          </p:nvPr>
        </p:nvPicPr>
        <p:blipFill>
          <a:blip r:embed="rId3"/>
          <a:stretch>
            <a:fillRect/>
          </a:stretch>
        </p:blipFill>
        <p:spPr>
          <a:xfrm>
            <a:off x="1819275" y="1685925"/>
            <a:ext cx="8553450" cy="409575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18</a:t>
            </a:fld>
            <a:endParaRPr lang="en-GB" dirty="0">
              <a:solidFill>
                <a:srgbClr val="5F5F5F">
                  <a:lumMod val="60000"/>
                  <a:lumOff val="40000"/>
                </a:srgbClr>
              </a:solidFill>
            </a:endParaRPr>
          </a:p>
        </p:txBody>
      </p:sp>
    </p:spTree>
    <p:extLst>
      <p:ext uri="{BB962C8B-B14F-4D97-AF65-F5344CB8AC3E}">
        <p14:creationId xmlns:p14="http://schemas.microsoft.com/office/powerpoint/2010/main" val="49750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SOA Composite Application Architecture</a:t>
            </a: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19</a:t>
            </a:fld>
            <a:endParaRPr lang="en-GB" dirty="0">
              <a:solidFill>
                <a:srgbClr val="5F5F5F">
                  <a:lumMod val="60000"/>
                  <a:lumOff val="40000"/>
                </a:srgbClr>
              </a:solidFill>
            </a:endParaRPr>
          </a:p>
        </p:txBody>
      </p:sp>
      <p:sp>
        <p:nvSpPr>
          <p:cNvPr id="12" name="Content Placeholder 11"/>
          <p:cNvSpPr>
            <a:spLocks noGrp="1"/>
          </p:cNvSpPr>
          <p:nvPr>
            <p:ph idx="1"/>
          </p:nvPr>
        </p:nvSpPr>
        <p:spPr/>
        <p:txBody>
          <a:bodyPr/>
          <a:lstStyle/>
          <a:p>
            <a:endParaRPr lang="en-GB" dirty="0"/>
          </a:p>
        </p:txBody>
      </p:sp>
      <p:pic>
        <p:nvPicPr>
          <p:cNvPr id="13" name="Picture 12"/>
          <p:cNvPicPr>
            <a:picLocks noChangeAspect="1"/>
          </p:cNvPicPr>
          <p:nvPr/>
        </p:nvPicPr>
        <p:blipFill>
          <a:blip r:embed="rId3"/>
          <a:stretch>
            <a:fillRect/>
          </a:stretch>
        </p:blipFill>
        <p:spPr>
          <a:xfrm>
            <a:off x="531293" y="2643187"/>
            <a:ext cx="4438650" cy="2486025"/>
          </a:xfrm>
          <a:prstGeom prst="rect">
            <a:avLst/>
          </a:prstGeom>
        </p:spPr>
      </p:pic>
      <p:pic>
        <p:nvPicPr>
          <p:cNvPr id="15" name="Picture 14"/>
          <p:cNvPicPr>
            <a:picLocks noChangeAspect="1"/>
          </p:cNvPicPr>
          <p:nvPr/>
        </p:nvPicPr>
        <p:blipFill>
          <a:blip r:embed="rId4"/>
          <a:stretch>
            <a:fillRect/>
          </a:stretch>
        </p:blipFill>
        <p:spPr>
          <a:xfrm>
            <a:off x="4716899" y="1595438"/>
            <a:ext cx="6859466" cy="4276725"/>
          </a:xfrm>
          <a:prstGeom prst="rect">
            <a:avLst/>
          </a:prstGeom>
        </p:spPr>
      </p:pic>
    </p:spTree>
    <p:extLst>
      <p:ext uri="{BB962C8B-B14F-4D97-AF65-F5344CB8AC3E}">
        <p14:creationId xmlns:p14="http://schemas.microsoft.com/office/powerpoint/2010/main" val="28443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介绍</a:t>
            </a:r>
            <a:endParaRPr lang="zh-CN" altLang="en-US" dirty="0"/>
          </a:p>
        </p:txBody>
      </p:sp>
      <p:sp>
        <p:nvSpPr>
          <p:cNvPr id="3" name="Content Placeholder 2"/>
          <p:cNvSpPr>
            <a:spLocks noGrp="1"/>
          </p:cNvSpPr>
          <p:nvPr>
            <p:ph idx="1"/>
          </p:nvPr>
        </p:nvSpPr>
        <p:spPr/>
        <p:txBody>
          <a:bodyPr/>
          <a:lstStyle/>
          <a:p>
            <a:r>
              <a:rPr lang="zh-CN" altLang="en-US" dirty="0"/>
              <a:t>新业务项目的步伐持续增长 </a:t>
            </a:r>
            <a:r>
              <a:rPr lang="en-US" altLang="zh-CN" dirty="0"/>
              <a:t>- </a:t>
            </a:r>
            <a:r>
              <a:rPr lang="zh-CN" altLang="en-US" dirty="0"/>
              <a:t>从增加客户自助服务到无缝连接所有后台办公室和现场应用程序。与此同时，迫切需要移动化现有应用，与云融合，并开始将物联网（</a:t>
            </a:r>
            <a:r>
              <a:rPr lang="en-US" altLang="zh-CN" dirty="0" err="1"/>
              <a:t>IoT</a:t>
            </a:r>
            <a:r>
              <a:rPr lang="zh-CN" altLang="en-US" dirty="0"/>
              <a:t>）设备连接到现有基础设施的最新趋势的发展。当公司独立解决这些新的整合挑战时，使用专业整合工具组的拼凑，快速业务整合，增加应用程序基础设施灵活性和降低成本的原始目标不再可实现。这就是为什么开发</a:t>
            </a:r>
            <a:r>
              <a:rPr lang="en-US" altLang="zh-CN" dirty="0"/>
              <a:t>Oracle SOA</a:t>
            </a:r>
            <a:r>
              <a:rPr lang="zh-CN" altLang="en-US" dirty="0"/>
              <a:t>套件</a:t>
            </a:r>
            <a:r>
              <a:rPr lang="en-US" altLang="zh-CN" dirty="0"/>
              <a:t>12c</a:t>
            </a:r>
            <a:r>
              <a:rPr lang="zh-CN" altLang="en-US" dirty="0"/>
              <a:t>的原因：通过将移动，云和物联网集成的不同需求统一到一个统一的基于标准的平台来简化</a:t>
            </a:r>
            <a:r>
              <a:rPr lang="en-US" altLang="zh-CN" dirty="0"/>
              <a:t>IT</a:t>
            </a:r>
            <a:r>
              <a:rPr lang="zh-CN" altLang="en-US" dirty="0" smtClean="0"/>
              <a:t>。</a:t>
            </a:r>
            <a:endParaRPr lang="zh-CN" altLang="en-US" dirty="0"/>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2</a:t>
            </a:fld>
            <a:endParaRPr lang="zh-CN" altLang="en-US" dirty="0">
              <a:solidFill>
                <a:srgbClr val="5F5F5F">
                  <a:lumMod val="60000"/>
                  <a:lumOff val="40000"/>
                </a:srgbClr>
              </a:solidFill>
            </a:endParaRPr>
          </a:p>
        </p:txBody>
      </p:sp>
    </p:spTree>
    <p:extLst>
      <p:ext uri="{BB962C8B-B14F-4D97-AF65-F5344CB8AC3E}">
        <p14:creationId xmlns:p14="http://schemas.microsoft.com/office/powerpoint/2010/main" val="37670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139" y="372110"/>
            <a:ext cx="11128097" cy="889000"/>
          </a:xfrm>
        </p:spPr>
        <p:txBody>
          <a:bodyPr/>
          <a:lstStyle/>
          <a:p>
            <a:r>
              <a:rPr lang="en-US" dirty="0"/>
              <a:t>Oracle Mediator </a:t>
            </a:r>
            <a:endParaRPr lang="en-GB" dirty="0"/>
          </a:p>
        </p:txBody>
      </p:sp>
      <p:pic>
        <p:nvPicPr>
          <p:cNvPr id="6" name="Content Placeholder 5"/>
          <p:cNvPicPr>
            <a:picLocks noGrp="1" noChangeAspect="1"/>
          </p:cNvPicPr>
          <p:nvPr>
            <p:ph idx="1"/>
          </p:nvPr>
        </p:nvPicPr>
        <p:blipFill>
          <a:blip r:embed="rId3"/>
          <a:stretch>
            <a:fillRect/>
          </a:stretch>
        </p:blipFill>
        <p:spPr>
          <a:xfrm>
            <a:off x="2171700" y="1771650"/>
            <a:ext cx="7848600" cy="39243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20</a:t>
            </a:fld>
            <a:endParaRPr lang="en-GB" dirty="0">
              <a:solidFill>
                <a:srgbClr val="5F5F5F">
                  <a:lumMod val="60000"/>
                  <a:lumOff val="40000"/>
                </a:srgbClr>
              </a:solidFill>
            </a:endParaRPr>
          </a:p>
        </p:txBody>
      </p:sp>
    </p:spTree>
    <p:extLst>
      <p:ext uri="{BB962C8B-B14F-4D97-AF65-F5344CB8AC3E}">
        <p14:creationId xmlns:p14="http://schemas.microsoft.com/office/powerpoint/2010/main" val="310780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Metadata Repository</a:t>
            </a:r>
          </a:p>
        </p:txBody>
      </p:sp>
      <p:pic>
        <p:nvPicPr>
          <p:cNvPr id="6" name="Content Placeholder 5"/>
          <p:cNvPicPr>
            <a:picLocks noGrp="1" noChangeAspect="1"/>
          </p:cNvPicPr>
          <p:nvPr>
            <p:ph idx="1"/>
          </p:nvPr>
        </p:nvPicPr>
        <p:blipFill>
          <a:blip r:embed="rId3"/>
          <a:stretch>
            <a:fillRect/>
          </a:stretch>
        </p:blipFill>
        <p:spPr>
          <a:xfrm>
            <a:off x="1738313" y="1676400"/>
            <a:ext cx="8715375" cy="41148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21</a:t>
            </a:fld>
            <a:endParaRPr lang="en-GB" dirty="0">
              <a:solidFill>
                <a:srgbClr val="5F5F5F">
                  <a:lumMod val="60000"/>
                  <a:lumOff val="40000"/>
                </a:srgbClr>
              </a:solidFill>
            </a:endParaRPr>
          </a:p>
        </p:txBody>
      </p:sp>
    </p:spTree>
    <p:extLst>
      <p:ext uri="{BB962C8B-B14F-4D97-AF65-F5344CB8AC3E}">
        <p14:creationId xmlns:p14="http://schemas.microsoft.com/office/powerpoint/2010/main" val="14837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WSM Policy Manager </a:t>
            </a:r>
          </a:p>
        </p:txBody>
      </p:sp>
      <p:pic>
        <p:nvPicPr>
          <p:cNvPr id="6" name="Content Placeholder 5"/>
          <p:cNvPicPr>
            <a:picLocks noGrp="1" noChangeAspect="1"/>
          </p:cNvPicPr>
          <p:nvPr>
            <p:ph idx="1"/>
          </p:nvPr>
        </p:nvPicPr>
        <p:blipFill>
          <a:blip r:embed="rId3"/>
          <a:stretch>
            <a:fillRect/>
          </a:stretch>
        </p:blipFill>
        <p:spPr>
          <a:xfrm>
            <a:off x="1981200" y="1638300"/>
            <a:ext cx="8229600" cy="41910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22</a:t>
            </a:fld>
            <a:endParaRPr lang="en-GB" dirty="0">
              <a:solidFill>
                <a:srgbClr val="5F5F5F">
                  <a:lumMod val="60000"/>
                  <a:lumOff val="40000"/>
                </a:srgbClr>
              </a:solidFill>
            </a:endParaRPr>
          </a:p>
        </p:txBody>
      </p:sp>
    </p:spTree>
    <p:extLst>
      <p:ext uri="{BB962C8B-B14F-4D97-AF65-F5344CB8AC3E}">
        <p14:creationId xmlns:p14="http://schemas.microsoft.com/office/powerpoint/2010/main" val="17735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BPEL Process Manager </a:t>
            </a:r>
          </a:p>
        </p:txBody>
      </p:sp>
      <p:pic>
        <p:nvPicPr>
          <p:cNvPr id="6" name="Content Placeholder 5"/>
          <p:cNvPicPr>
            <a:picLocks noGrp="1" noChangeAspect="1"/>
          </p:cNvPicPr>
          <p:nvPr>
            <p:ph idx="1"/>
          </p:nvPr>
        </p:nvPicPr>
        <p:blipFill>
          <a:blip r:embed="rId3"/>
          <a:stretch>
            <a:fillRect/>
          </a:stretch>
        </p:blipFill>
        <p:spPr>
          <a:xfrm>
            <a:off x="1890713" y="1704975"/>
            <a:ext cx="8410575" cy="405765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23</a:t>
            </a:fld>
            <a:endParaRPr lang="en-GB" dirty="0">
              <a:solidFill>
                <a:srgbClr val="5F5F5F">
                  <a:lumMod val="60000"/>
                  <a:lumOff val="40000"/>
                </a:srgbClr>
              </a:solidFill>
            </a:endParaRPr>
          </a:p>
        </p:txBody>
      </p:sp>
    </p:spTree>
    <p:extLst>
      <p:ext uri="{BB962C8B-B14F-4D97-AF65-F5344CB8AC3E}">
        <p14:creationId xmlns:p14="http://schemas.microsoft.com/office/powerpoint/2010/main" val="20511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BPEL vs Oracle Service Bus/Mediator</a:t>
            </a:r>
            <a:br>
              <a:rPr lang="en-GB" b="1" dirty="0"/>
            </a:br>
            <a:endParaRPr lang="en-GB" dirty="0"/>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24</a:t>
            </a:fld>
            <a:endParaRPr lang="en-GB" dirty="0">
              <a:solidFill>
                <a:srgbClr val="5F5F5F">
                  <a:lumMod val="60000"/>
                  <a:lumOff val="40000"/>
                </a:srgbClr>
              </a:solidFill>
            </a:endParaRPr>
          </a:p>
        </p:txBody>
      </p:sp>
      <p:pic>
        <p:nvPicPr>
          <p:cNvPr id="6" name="Content Placeholder 5"/>
          <p:cNvPicPr>
            <a:picLocks noGrp="1" noChangeAspect="1"/>
          </p:cNvPicPr>
          <p:nvPr>
            <p:ph idx="1"/>
          </p:nvPr>
        </p:nvPicPr>
        <p:blipFill>
          <a:blip r:embed="rId2"/>
          <a:stretch>
            <a:fillRect/>
          </a:stretch>
        </p:blipFill>
        <p:spPr>
          <a:xfrm>
            <a:off x="2826362" y="1524000"/>
            <a:ext cx="6539277" cy="4419600"/>
          </a:xfrm>
          <a:prstGeom prst="rect">
            <a:avLst/>
          </a:prstGeom>
        </p:spPr>
      </p:pic>
    </p:spTree>
    <p:extLst>
      <p:ext uri="{BB962C8B-B14F-4D97-AF65-F5344CB8AC3E}">
        <p14:creationId xmlns:p14="http://schemas.microsoft.com/office/powerpoint/2010/main" val="327345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Spring Context</a:t>
            </a:r>
          </a:p>
        </p:txBody>
      </p:sp>
      <p:pic>
        <p:nvPicPr>
          <p:cNvPr id="6" name="Content Placeholder 5"/>
          <p:cNvPicPr>
            <a:picLocks noGrp="1" noChangeAspect="1"/>
          </p:cNvPicPr>
          <p:nvPr>
            <p:ph idx="1"/>
          </p:nvPr>
        </p:nvPicPr>
        <p:blipFill>
          <a:blip r:embed="rId3"/>
          <a:stretch>
            <a:fillRect/>
          </a:stretch>
        </p:blipFill>
        <p:spPr>
          <a:xfrm>
            <a:off x="2266950" y="1790700"/>
            <a:ext cx="7658100" cy="38862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25</a:t>
            </a:fld>
            <a:endParaRPr lang="en-GB" dirty="0">
              <a:solidFill>
                <a:srgbClr val="5F5F5F">
                  <a:lumMod val="60000"/>
                  <a:lumOff val="40000"/>
                </a:srgbClr>
              </a:solidFill>
            </a:endParaRPr>
          </a:p>
        </p:txBody>
      </p:sp>
    </p:spTree>
    <p:extLst>
      <p:ext uri="{BB962C8B-B14F-4D97-AF65-F5344CB8AC3E}">
        <p14:creationId xmlns:p14="http://schemas.microsoft.com/office/powerpoint/2010/main" val="32644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Human Workflow </a:t>
            </a:r>
          </a:p>
        </p:txBody>
      </p:sp>
      <p:pic>
        <p:nvPicPr>
          <p:cNvPr id="6" name="Content Placeholder 5"/>
          <p:cNvPicPr>
            <a:picLocks noGrp="1" noChangeAspect="1"/>
          </p:cNvPicPr>
          <p:nvPr>
            <p:ph idx="1"/>
          </p:nvPr>
        </p:nvPicPr>
        <p:blipFill>
          <a:blip r:embed="rId3"/>
          <a:stretch>
            <a:fillRect/>
          </a:stretch>
        </p:blipFill>
        <p:spPr>
          <a:xfrm>
            <a:off x="1676400" y="1638300"/>
            <a:ext cx="8839200" cy="4191000"/>
          </a:xfrm>
          <a:prstGeom prst="rect">
            <a:avLst/>
          </a:prstGeom>
        </p:spPr>
      </p:pic>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26</a:t>
            </a:fld>
            <a:endParaRPr lang="en-GB" dirty="0">
              <a:solidFill>
                <a:srgbClr val="5F5F5F">
                  <a:lumMod val="60000"/>
                  <a:lumOff val="40000"/>
                </a:srgbClr>
              </a:solidFill>
            </a:endParaRPr>
          </a:p>
        </p:txBody>
      </p:sp>
    </p:spTree>
    <p:extLst>
      <p:ext uri="{BB962C8B-B14F-4D97-AF65-F5344CB8AC3E}">
        <p14:creationId xmlns:p14="http://schemas.microsoft.com/office/powerpoint/2010/main" val="217642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Business Rules</a:t>
            </a: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27</a:t>
            </a:fld>
            <a:endParaRPr lang="en-GB" dirty="0">
              <a:solidFill>
                <a:srgbClr val="5F5F5F">
                  <a:lumMod val="60000"/>
                  <a:lumOff val="40000"/>
                </a:srgbClr>
              </a:solidFill>
            </a:endParaRPr>
          </a:p>
        </p:txBody>
      </p:sp>
      <p:sp>
        <p:nvSpPr>
          <p:cNvPr id="7" name="Content Placeholder 6"/>
          <p:cNvSpPr>
            <a:spLocks noGrp="1"/>
          </p:cNvSpPr>
          <p:nvPr>
            <p:ph idx="1"/>
          </p:nvPr>
        </p:nvSpPr>
        <p:spPr/>
        <p:txBody>
          <a:bodyPr/>
          <a:lstStyle/>
          <a:p>
            <a:endParaRPr lang="en-GB"/>
          </a:p>
        </p:txBody>
      </p:sp>
      <p:pic>
        <p:nvPicPr>
          <p:cNvPr id="8" name="Picture 7"/>
          <p:cNvPicPr>
            <a:picLocks noChangeAspect="1"/>
          </p:cNvPicPr>
          <p:nvPr/>
        </p:nvPicPr>
        <p:blipFill>
          <a:blip r:embed="rId3"/>
          <a:stretch>
            <a:fillRect/>
          </a:stretch>
        </p:blipFill>
        <p:spPr>
          <a:xfrm>
            <a:off x="1999687" y="1600201"/>
            <a:ext cx="8029575" cy="4343400"/>
          </a:xfrm>
          <a:prstGeom prst="rect">
            <a:avLst/>
          </a:prstGeom>
        </p:spPr>
      </p:pic>
    </p:spTree>
    <p:extLst>
      <p:ext uri="{BB962C8B-B14F-4D97-AF65-F5344CB8AC3E}">
        <p14:creationId xmlns:p14="http://schemas.microsoft.com/office/powerpoint/2010/main" val="225908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Business Activity Monitoring</a:t>
            </a:r>
          </a:p>
        </p:txBody>
      </p:sp>
      <p:sp>
        <p:nvSpPr>
          <p:cNvPr id="3" name="Footer Placeholder 2"/>
          <p:cNvSpPr>
            <a:spLocks noGrp="1"/>
          </p:cNvSpPr>
          <p:nvPr>
            <p:ph type="ftr" sz="quarter" idx="10"/>
          </p:nvPr>
        </p:nvSpPr>
        <p:spPr/>
        <p:txBody>
          <a:bodyPr/>
          <a:lstStyle/>
          <a:p>
            <a:pPr>
              <a:defRPr/>
            </a:pPr>
            <a:endParaRPr lang="en-US" dirty="0">
              <a:solidFill>
                <a:srgbClr val="000000"/>
              </a:solidFill>
              <a:latin typeface="Arial"/>
              <a:ea typeface="ＭＳ Ｐゴシック" charset="-128"/>
            </a:endParaRPr>
          </a:p>
        </p:txBody>
      </p:sp>
      <p:pic>
        <p:nvPicPr>
          <p:cNvPr id="4" name="Picture 3"/>
          <p:cNvPicPr>
            <a:picLocks noChangeAspect="1"/>
          </p:cNvPicPr>
          <p:nvPr/>
        </p:nvPicPr>
        <p:blipFill>
          <a:blip r:embed="rId3"/>
          <a:stretch>
            <a:fillRect/>
          </a:stretch>
        </p:blipFill>
        <p:spPr>
          <a:xfrm>
            <a:off x="914400" y="1499127"/>
            <a:ext cx="10134600" cy="4686300"/>
          </a:xfrm>
          <a:prstGeom prst="rect">
            <a:avLst/>
          </a:prstGeom>
        </p:spPr>
      </p:pic>
    </p:spTree>
    <p:extLst>
      <p:ext uri="{BB962C8B-B14F-4D97-AF65-F5344CB8AC3E}">
        <p14:creationId xmlns:p14="http://schemas.microsoft.com/office/powerpoint/2010/main" val="214799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Oracle User Messaging Service</a:t>
            </a:r>
          </a:p>
        </p:txBody>
      </p:sp>
      <p:sp>
        <p:nvSpPr>
          <p:cNvPr id="3" name="Footer Placeholder 2"/>
          <p:cNvSpPr>
            <a:spLocks noGrp="1"/>
          </p:cNvSpPr>
          <p:nvPr>
            <p:ph type="ftr" sz="quarter" idx="10"/>
          </p:nvPr>
        </p:nvSpPr>
        <p:spPr/>
        <p:txBody>
          <a:bodyPr/>
          <a:lstStyle/>
          <a:p>
            <a:pPr>
              <a:defRPr/>
            </a:pPr>
            <a:endParaRPr lang="en-US" dirty="0">
              <a:solidFill>
                <a:srgbClr val="000000"/>
              </a:solidFill>
              <a:latin typeface="Arial"/>
              <a:ea typeface="ＭＳ Ｐゴシック" charset="-128"/>
            </a:endParaRPr>
          </a:p>
        </p:txBody>
      </p:sp>
      <p:pic>
        <p:nvPicPr>
          <p:cNvPr id="4" name="Picture 3"/>
          <p:cNvPicPr>
            <a:picLocks noChangeAspect="1"/>
          </p:cNvPicPr>
          <p:nvPr/>
        </p:nvPicPr>
        <p:blipFill>
          <a:blip r:embed="rId3"/>
          <a:stretch>
            <a:fillRect/>
          </a:stretch>
        </p:blipFill>
        <p:spPr>
          <a:xfrm>
            <a:off x="1004887" y="1513414"/>
            <a:ext cx="9725025" cy="4657725"/>
          </a:xfrm>
          <a:prstGeom prst="rect">
            <a:avLst/>
          </a:prstGeom>
        </p:spPr>
      </p:pic>
    </p:spTree>
    <p:extLst>
      <p:ext uri="{BB962C8B-B14F-4D97-AF65-F5344CB8AC3E}">
        <p14:creationId xmlns:p14="http://schemas.microsoft.com/office/powerpoint/2010/main" val="222667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介绍</a:t>
            </a:r>
            <a:endParaRPr lang="zh-CN" altLang="en-US" dirty="0"/>
          </a:p>
        </p:txBody>
      </p:sp>
      <p:sp>
        <p:nvSpPr>
          <p:cNvPr id="3" name="Content Placeholder 2"/>
          <p:cNvSpPr>
            <a:spLocks noGrp="1"/>
          </p:cNvSpPr>
          <p:nvPr>
            <p:ph idx="1"/>
          </p:nvPr>
        </p:nvSpPr>
        <p:spPr/>
        <p:txBody>
          <a:bodyPr/>
          <a:lstStyle/>
          <a:p>
            <a:pPr marL="0" indent="0">
              <a:buNone/>
            </a:pPr>
            <a:r>
              <a:rPr lang="zh-CN" altLang="en-US" dirty="0"/>
              <a:t>通过</a:t>
            </a:r>
            <a:r>
              <a:rPr lang="en-US" altLang="zh-CN" dirty="0"/>
              <a:t>Oracle SOA Suite 12c</a:t>
            </a:r>
            <a:r>
              <a:rPr lang="zh-CN" altLang="en-US" dirty="0"/>
              <a:t>，您可以</a:t>
            </a:r>
            <a:r>
              <a:rPr lang="zh-CN" altLang="en-US" dirty="0" smtClean="0"/>
              <a:t>：</a:t>
            </a:r>
            <a:r>
              <a:rPr lang="en-US" altLang="zh-CN" dirty="0" smtClean="0"/>
              <a:t/>
            </a:r>
            <a:br>
              <a:rPr lang="en-US" altLang="zh-CN" dirty="0" smtClean="0"/>
            </a:br>
            <a:r>
              <a:rPr lang="en-US" altLang="zh-CN" dirty="0" smtClean="0"/>
              <a:t>»</a:t>
            </a:r>
            <a:r>
              <a:rPr lang="zh-CN" altLang="en-US" dirty="0"/>
              <a:t>缩短新项目集成的上市时</a:t>
            </a:r>
            <a:r>
              <a:rPr lang="zh-CN" altLang="en-US" dirty="0" smtClean="0"/>
              <a:t>间</a:t>
            </a:r>
            <a:endParaRPr lang="en-US" altLang="zh-CN" dirty="0" smtClean="0"/>
          </a:p>
          <a:p>
            <a:r>
              <a:rPr lang="en-US" altLang="zh-CN" dirty="0" smtClean="0"/>
              <a:t>»</a:t>
            </a:r>
            <a:r>
              <a:rPr lang="zh-CN" altLang="en-US" dirty="0"/>
              <a:t>降低集成成本和复杂</a:t>
            </a:r>
            <a:r>
              <a:rPr lang="zh-CN" altLang="en-US" dirty="0" smtClean="0"/>
              <a:t>性</a:t>
            </a:r>
            <a:endParaRPr lang="en-US" altLang="zh-CN" dirty="0" smtClean="0"/>
          </a:p>
          <a:p>
            <a:r>
              <a:rPr lang="en-US" altLang="zh-CN" dirty="0" smtClean="0"/>
              <a:t>»</a:t>
            </a:r>
            <a:r>
              <a:rPr lang="zh-CN" altLang="en-US" dirty="0"/>
              <a:t>高效管理业务和技术变</a:t>
            </a:r>
            <a:r>
              <a:rPr lang="zh-CN" altLang="en-US" dirty="0" smtClean="0"/>
              <a:t>更</a:t>
            </a:r>
            <a:endParaRPr lang="en-US" altLang="zh-CN" dirty="0" smtClean="0"/>
          </a:p>
          <a:p>
            <a:r>
              <a:rPr lang="en-US" altLang="zh-CN" dirty="0" smtClean="0"/>
              <a:t>»</a:t>
            </a:r>
            <a:r>
              <a:rPr lang="zh-CN" altLang="en-US" dirty="0"/>
              <a:t>通过根本原因分析提供端到端解决方案监</a:t>
            </a:r>
            <a:r>
              <a:rPr lang="zh-CN" altLang="en-US" dirty="0" smtClean="0"/>
              <a:t>控</a:t>
            </a:r>
            <a:endParaRPr lang="en-US" altLang="zh-CN" dirty="0" smtClean="0"/>
          </a:p>
          <a:p>
            <a:r>
              <a:rPr lang="en-US" altLang="zh-CN" dirty="0" smtClean="0"/>
              <a:t>»</a:t>
            </a:r>
            <a:r>
              <a:rPr lang="zh-CN" altLang="en-US" dirty="0"/>
              <a:t>快速响应到业务活</a:t>
            </a:r>
            <a:r>
              <a:rPr lang="zh-CN" altLang="en-US" dirty="0" smtClean="0"/>
              <a:t>动</a:t>
            </a:r>
            <a:endParaRPr lang="en-US" altLang="zh-CN" dirty="0" smtClean="0"/>
          </a:p>
          <a:p>
            <a:r>
              <a:rPr lang="en-US" altLang="zh-CN" dirty="0" smtClean="0"/>
              <a:t>»</a:t>
            </a:r>
            <a:r>
              <a:rPr lang="zh-CN" altLang="en-US" dirty="0"/>
              <a:t>确保您的业务基础架构的高可用性和可扩展性</a:t>
            </a:r>
            <a:endParaRPr lang="zh-CN" altLang="en-US" dirty="0"/>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3</a:t>
            </a:fld>
            <a:endParaRPr lang="zh-CN" altLang="en-US" dirty="0">
              <a:solidFill>
                <a:srgbClr val="5F5F5F">
                  <a:lumMod val="60000"/>
                  <a:lumOff val="40000"/>
                </a:srgbClr>
              </a:solidFill>
            </a:endParaRPr>
          </a:p>
        </p:txBody>
      </p:sp>
    </p:spTree>
    <p:extLst>
      <p:ext uri="{BB962C8B-B14F-4D97-AF65-F5344CB8AC3E}">
        <p14:creationId xmlns:p14="http://schemas.microsoft.com/office/powerpoint/2010/main" val="227481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577515"/>
          </a:xfrm>
        </p:spPr>
        <p:txBody>
          <a:bodyPr>
            <a:normAutofit/>
          </a:bodyPr>
          <a:lstStyle/>
          <a:p>
            <a:r>
              <a:rPr lang="en-GB" b="1" dirty="0" smtClean="0"/>
              <a:t>SCA Composite using templates</a:t>
            </a:r>
            <a:endParaRPr lang="en-GB" dirty="0"/>
          </a:p>
        </p:txBody>
      </p:sp>
      <p:sp>
        <p:nvSpPr>
          <p:cNvPr id="3" name="Content Placeholder 2"/>
          <p:cNvSpPr>
            <a:spLocks noGrp="1"/>
          </p:cNvSpPr>
          <p:nvPr>
            <p:ph idx="1"/>
          </p:nvPr>
        </p:nvSpPr>
        <p:spPr>
          <a:xfrm>
            <a:off x="838200" y="577516"/>
            <a:ext cx="10515600" cy="5599447"/>
          </a:xfrm>
        </p:spPr>
        <p:txBody>
          <a:bodyPr>
            <a:normAutofit/>
          </a:bodyPr>
          <a:lstStyle/>
          <a:p>
            <a:r>
              <a:rPr lang="en-US" sz="1600" dirty="0" smtClean="0"/>
              <a:t>In 12c it is easier then ever to re-use at all levels within a SCA composite. Using the build-in template support you can kick-start a SCA Composite or add reusable components.</a:t>
            </a:r>
          </a:p>
          <a:p>
            <a:pPr marL="0" indent="0">
              <a:buNone/>
            </a:pPr>
            <a:r>
              <a:rPr lang="en-US" sz="1600" dirty="0" smtClean="0"/>
              <a:t>There are three types of templates</a:t>
            </a:r>
          </a:p>
          <a:p>
            <a:pPr>
              <a:buFont typeface="Wingdings" panose="05000000000000000000" pitchFamily="2" charset="2"/>
              <a:buChar char="Ø"/>
            </a:pPr>
            <a:r>
              <a:rPr lang="en-GB" sz="1800" b="1" dirty="0" smtClean="0"/>
              <a:t>SOA Project template </a:t>
            </a:r>
            <a:r>
              <a:rPr lang="en-GB" sz="1600" dirty="0" smtClean="0"/>
              <a:t>:- </a:t>
            </a:r>
            <a:r>
              <a:rPr lang="en-US" sz="1600" dirty="0" smtClean="0"/>
              <a:t>Project </a:t>
            </a:r>
            <a:r>
              <a:rPr lang="en-US" sz="1600" dirty="0"/>
              <a:t>template contains full project along with all the references, artifacts </a:t>
            </a:r>
            <a:r>
              <a:rPr lang="en-US" sz="1600" dirty="0" smtClean="0"/>
              <a:t>etc.</a:t>
            </a:r>
            <a:r>
              <a:rPr lang="en-US" sz="1600" dirty="0"/>
              <a:t> By using this project template we can build a new project which is derived from already existing project, this make developer task really </a:t>
            </a:r>
            <a:r>
              <a:rPr lang="en-US" sz="1600" dirty="0" smtClean="0"/>
              <a:t>easy</a:t>
            </a:r>
          </a:p>
          <a:p>
            <a:pPr>
              <a:buFont typeface="Wingdings" panose="05000000000000000000" pitchFamily="2" charset="2"/>
              <a:buChar char="Ø"/>
            </a:pPr>
            <a:r>
              <a:rPr lang="en-GB" sz="1800" b="1" dirty="0" smtClean="0"/>
              <a:t>Component template</a:t>
            </a:r>
            <a:r>
              <a:rPr lang="en-GB" sz="1600" dirty="0" smtClean="0"/>
              <a:t>:- </a:t>
            </a:r>
            <a:r>
              <a:rPr lang="en-GB" sz="1600" dirty="0"/>
              <a:t>This template contains service </a:t>
            </a:r>
            <a:r>
              <a:rPr lang="en-GB" sz="1600" dirty="0" smtClean="0"/>
              <a:t>component.</a:t>
            </a:r>
            <a:r>
              <a:rPr lang="en-US" sz="1600" dirty="0"/>
              <a:t> It also contains all reference components and </a:t>
            </a:r>
            <a:r>
              <a:rPr lang="en-US" sz="1600" dirty="0" smtClean="0"/>
              <a:t>resources</a:t>
            </a:r>
          </a:p>
          <a:p>
            <a:pPr>
              <a:buFont typeface="Wingdings" panose="05000000000000000000" pitchFamily="2" charset="2"/>
              <a:buChar char="Ø"/>
            </a:pPr>
            <a:r>
              <a:rPr lang="en-GB" sz="1800" b="1" dirty="0" smtClean="0"/>
              <a:t>Custom Activity template </a:t>
            </a:r>
            <a:r>
              <a:rPr lang="en-GB" sz="1600" dirty="0" smtClean="0"/>
              <a:t>:- </a:t>
            </a:r>
            <a:r>
              <a:rPr lang="en-US" sz="1600" dirty="0" smtClean="0"/>
              <a:t>This </a:t>
            </a:r>
            <a:r>
              <a:rPr lang="en-US" sz="1600" dirty="0"/>
              <a:t>template contains a scope activity of a BPEL process which may include assign, transform, invoke, and receive and </a:t>
            </a:r>
            <a:r>
              <a:rPr lang="en-US" sz="1600" dirty="0" smtClean="0"/>
              <a:t>partner link</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580" y="3662413"/>
            <a:ext cx="8205539" cy="2103120"/>
          </a:xfrm>
          <a:prstGeom prst="rect">
            <a:avLst/>
          </a:prstGeom>
        </p:spPr>
      </p:pic>
    </p:spTree>
    <p:extLst>
      <p:ext uri="{BB962C8B-B14F-4D97-AF65-F5344CB8AC3E}">
        <p14:creationId xmlns:p14="http://schemas.microsoft.com/office/powerpoint/2010/main" val="18283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54517"/>
          </a:xfrm>
        </p:spPr>
        <p:txBody>
          <a:bodyPr>
            <a:normAutofit/>
          </a:bodyPr>
          <a:lstStyle/>
          <a:p>
            <a:r>
              <a:rPr lang="en-GB" b="1" dirty="0" smtClean="0"/>
              <a:t>Subprocesses</a:t>
            </a:r>
            <a:endParaRPr lang="en-GB" dirty="0"/>
          </a:p>
        </p:txBody>
      </p:sp>
      <p:sp>
        <p:nvSpPr>
          <p:cNvPr id="3" name="Content Placeholder 2"/>
          <p:cNvSpPr>
            <a:spLocks noGrp="1"/>
          </p:cNvSpPr>
          <p:nvPr>
            <p:ph idx="1"/>
          </p:nvPr>
        </p:nvSpPr>
        <p:spPr>
          <a:xfrm>
            <a:off x="838200" y="654518"/>
            <a:ext cx="10515600" cy="5522445"/>
          </a:xfrm>
        </p:spPr>
        <p:txBody>
          <a:bodyPr>
            <a:normAutofit/>
          </a:bodyPr>
          <a:lstStyle/>
          <a:p>
            <a:r>
              <a:rPr lang="en-US" sz="1600" dirty="0"/>
              <a:t>Sub Process act like a bundle which contain a piece of BPEL code which we can re-use inside same BPEL or different BPEL in same </a:t>
            </a:r>
            <a:r>
              <a:rPr lang="en-US" sz="1600" dirty="0" smtClean="0"/>
              <a:t>composite</a:t>
            </a:r>
          </a:p>
          <a:p>
            <a:r>
              <a:rPr lang="en-US" sz="1600" dirty="0"/>
              <a:t>Sub process contains fragment of BPEL code.  Benefit of sub process is that it increases developer productivity and chances of </a:t>
            </a:r>
            <a:r>
              <a:rPr lang="en-US" sz="1600" dirty="0" smtClean="0"/>
              <a:t>human </a:t>
            </a:r>
            <a:r>
              <a:rPr lang="en-US" sz="1600" dirty="0"/>
              <a:t>error got </a:t>
            </a:r>
            <a:r>
              <a:rPr lang="en-US" sz="1600" dirty="0" smtClean="0"/>
              <a:t>reduced</a:t>
            </a:r>
            <a:endParaRPr lang="en-US" sz="1600" dirty="0"/>
          </a:p>
          <a:p>
            <a:pPr marL="0" indent="0">
              <a:buNone/>
            </a:pPr>
            <a:r>
              <a:rPr lang="en-US" sz="1600" dirty="0"/>
              <a:t>There are mainly two types of sub process in </a:t>
            </a:r>
            <a:r>
              <a:rPr lang="en-US" sz="1600" dirty="0" smtClean="0"/>
              <a:t>12c</a:t>
            </a:r>
          </a:p>
          <a:p>
            <a:pPr>
              <a:buFont typeface="Wingdings" panose="05000000000000000000" pitchFamily="2" charset="2"/>
              <a:buChar char="Ø"/>
            </a:pPr>
            <a:r>
              <a:rPr lang="en-GB" sz="1800" b="1" dirty="0"/>
              <a:t>Inline </a:t>
            </a:r>
            <a:r>
              <a:rPr lang="en-GB" sz="1800" b="1" dirty="0" smtClean="0"/>
              <a:t>Sub-Process:</a:t>
            </a:r>
            <a:r>
              <a:rPr lang="en-US" sz="1600" dirty="0"/>
              <a:t>As name suggests this sub process is in line to parent BPEL process means this can’t be used outside parent BPEL process. Inline sub process contains group of activities which we can re-use within one BPEL process only. This sub process is not visible in composite view as this is part of parent BPEL.  This sub process is visible in palette under sub process. We need to use call activity to call this sub process inside BPEL process</a:t>
            </a:r>
            <a:endParaRPr lang="en-GB" sz="1600" dirty="0" smtClean="0"/>
          </a:p>
          <a:p>
            <a:pPr>
              <a:buFont typeface="Wingdings" panose="05000000000000000000" pitchFamily="2" charset="2"/>
              <a:buChar char="Ø"/>
            </a:pPr>
            <a:r>
              <a:rPr lang="en-GB" sz="1800" b="1" dirty="0"/>
              <a:t>Standalone </a:t>
            </a:r>
            <a:r>
              <a:rPr lang="en-GB" sz="1800" b="1" dirty="0" smtClean="0"/>
              <a:t>Sub-Process</a:t>
            </a:r>
            <a:r>
              <a:rPr lang="en-GB" sz="1600" b="1" dirty="0" smtClean="0"/>
              <a:t>:- </a:t>
            </a:r>
            <a:r>
              <a:rPr lang="en-US" sz="1600" dirty="0"/>
              <a:t>As name suggests this sub process act as standalone inside one composite. Standalone sub process is similar to inline sub process, except we can use it outside of parent process. This sub process contains group of activities that can be re-used across other BPEL processes. Similar to inline sub process we use call activity to invoke standalone sub </a:t>
            </a:r>
            <a:r>
              <a:rPr lang="en-US" sz="1600" dirty="0" smtClean="0"/>
              <a:t>process</a:t>
            </a:r>
          </a:p>
          <a:p>
            <a:pPr marL="0" indent="0">
              <a:buNone/>
            </a:pPr>
            <a:endParaRPr lang="en-US" sz="1600"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726" y="4313457"/>
            <a:ext cx="4985006" cy="2159111"/>
          </a:xfrm>
          <a:prstGeom prst="rect">
            <a:avLst/>
          </a:prstGeom>
        </p:spPr>
      </p:pic>
    </p:spTree>
    <p:extLst>
      <p:ext uri="{BB962C8B-B14F-4D97-AF65-F5344CB8AC3E}">
        <p14:creationId xmlns:p14="http://schemas.microsoft.com/office/powerpoint/2010/main" val="2928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Fault Handling</a:t>
            </a:r>
            <a:endParaRPr lang="en-GB" dirty="0"/>
          </a:p>
        </p:txBody>
      </p:sp>
      <p:sp>
        <p:nvSpPr>
          <p:cNvPr id="3" name="Content Placeholder 2"/>
          <p:cNvSpPr>
            <a:spLocks noGrp="1"/>
          </p:cNvSpPr>
          <p:nvPr>
            <p:ph idx="1"/>
          </p:nvPr>
        </p:nvSpPr>
        <p:spPr/>
        <p:txBody>
          <a:bodyPr/>
          <a:lstStyle/>
          <a:p>
            <a:endParaRPr lang="en-GB"/>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GB" smtClean="0">
                <a:solidFill>
                  <a:srgbClr val="5F5F5F">
                    <a:lumMod val="60000"/>
                    <a:lumOff val="40000"/>
                  </a:srgbClr>
                </a:solidFill>
              </a:rPr>
              <a:pPr/>
              <a:t>32</a:t>
            </a:fld>
            <a:endParaRPr lang="en-GB" dirty="0">
              <a:solidFill>
                <a:srgbClr val="5F5F5F">
                  <a:lumMod val="60000"/>
                  <a:lumOff val="40000"/>
                </a:srgbClr>
              </a:solidFill>
            </a:endParaRPr>
          </a:p>
        </p:txBody>
      </p:sp>
      <p:pic>
        <p:nvPicPr>
          <p:cNvPr id="7" name="Picture 6"/>
          <p:cNvPicPr>
            <a:picLocks noChangeAspect="1"/>
          </p:cNvPicPr>
          <p:nvPr/>
        </p:nvPicPr>
        <p:blipFill>
          <a:blip r:embed="rId3"/>
          <a:stretch>
            <a:fillRect/>
          </a:stretch>
        </p:blipFill>
        <p:spPr>
          <a:xfrm>
            <a:off x="404812" y="1295400"/>
            <a:ext cx="11382375" cy="4648201"/>
          </a:xfrm>
          <a:prstGeom prst="rect">
            <a:avLst/>
          </a:prstGeom>
        </p:spPr>
      </p:pic>
    </p:spTree>
    <p:extLst>
      <p:ext uri="{BB962C8B-B14F-4D97-AF65-F5344CB8AC3E}">
        <p14:creationId xmlns:p14="http://schemas.microsoft.com/office/powerpoint/2010/main" val="2792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1"/>
          <p:cNvPicPr>
            <a:picLocks noChangeArrowheads="1"/>
          </p:cNvPicPr>
          <p:nvPr/>
        </p:nvPicPr>
        <p:blipFill>
          <a:blip r:embed="rId2" cstate="print"/>
          <a:srcRect/>
          <a:stretch>
            <a:fillRect/>
          </a:stretch>
        </p:blipFill>
        <p:spPr bwMode="auto">
          <a:xfrm>
            <a:off x="1589" y="6170084"/>
            <a:ext cx="12188825" cy="228600"/>
          </a:xfrm>
          <a:prstGeom prst="rect">
            <a:avLst/>
          </a:prstGeom>
          <a:noFill/>
          <a:ln w="12700">
            <a:noFill/>
            <a:miter lim="800000"/>
            <a:headEnd/>
            <a:tailEnd/>
          </a:ln>
        </p:spPr>
      </p:pic>
      <p:pic>
        <p:nvPicPr>
          <p:cNvPr id="394243" name="Picture 2"/>
          <p:cNvPicPr>
            <a:picLocks noChangeArrowheads="1"/>
          </p:cNvPicPr>
          <p:nvPr/>
        </p:nvPicPr>
        <p:blipFill>
          <a:blip r:embed="rId3" cstate="print"/>
          <a:srcRect/>
          <a:stretch>
            <a:fillRect/>
          </a:stretch>
        </p:blipFill>
        <p:spPr bwMode="auto">
          <a:xfrm>
            <a:off x="1590" y="1"/>
            <a:ext cx="715247" cy="683684"/>
          </a:xfrm>
          <a:prstGeom prst="rect">
            <a:avLst/>
          </a:prstGeom>
          <a:noFill/>
          <a:ln w="12700">
            <a:noFill/>
            <a:miter lim="800000"/>
            <a:headEnd/>
            <a:tailEnd/>
          </a:ln>
        </p:spPr>
      </p:pic>
      <p:pic>
        <p:nvPicPr>
          <p:cNvPr id="394244" name="Picture 3"/>
          <p:cNvPicPr>
            <a:picLocks noChangeArrowheads="1"/>
          </p:cNvPicPr>
          <p:nvPr/>
        </p:nvPicPr>
        <p:blipFill>
          <a:blip r:embed="rId4" cstate="print"/>
          <a:srcRect/>
          <a:stretch>
            <a:fillRect/>
          </a:stretch>
        </p:blipFill>
        <p:spPr bwMode="auto">
          <a:xfrm>
            <a:off x="10666811" y="6229352"/>
            <a:ext cx="973413" cy="122767"/>
          </a:xfrm>
          <a:prstGeom prst="rect">
            <a:avLst/>
          </a:prstGeom>
          <a:noFill/>
          <a:ln w="12700">
            <a:noFill/>
            <a:miter lim="800000"/>
            <a:headEnd/>
            <a:tailEnd/>
          </a:ln>
        </p:spPr>
      </p:pic>
      <p:pic>
        <p:nvPicPr>
          <p:cNvPr id="394245" name="Picture 4"/>
          <p:cNvPicPr>
            <a:picLocks noChangeAspect="1" noChangeArrowheads="1"/>
          </p:cNvPicPr>
          <p:nvPr/>
        </p:nvPicPr>
        <p:blipFill>
          <a:blip r:embed="rId5" cstate="print"/>
          <a:srcRect/>
          <a:stretch>
            <a:fillRect/>
          </a:stretch>
        </p:blipFill>
        <p:spPr bwMode="auto">
          <a:xfrm>
            <a:off x="1589" y="0"/>
            <a:ext cx="12188825" cy="6858000"/>
          </a:xfrm>
          <a:prstGeom prst="rect">
            <a:avLst/>
          </a:prstGeom>
          <a:noFill/>
          <a:ln w="12700">
            <a:noFill/>
            <a:miter lim="800000"/>
            <a:headEnd/>
            <a:tailEnd/>
          </a:ln>
        </p:spPr>
      </p:pic>
      <p:sp>
        <p:nvSpPr>
          <p:cNvPr id="394246" name="Rectangle 8"/>
          <p:cNvSpPr>
            <a:spLocks noChangeArrowheads="1"/>
          </p:cNvSpPr>
          <p:nvPr/>
        </p:nvSpPr>
        <p:spPr bwMode="auto">
          <a:xfrm>
            <a:off x="884010" y="1968501"/>
            <a:ext cx="10104451" cy="692287"/>
          </a:xfrm>
          <a:prstGeom prst="rect">
            <a:avLst/>
          </a:prstGeom>
          <a:noFill/>
          <a:ln w="9525">
            <a:noFill/>
            <a:miter lim="800000"/>
            <a:headEnd/>
            <a:tailEnd/>
          </a:ln>
        </p:spPr>
        <p:txBody>
          <a:bodyPr lIns="121712" tIns="60856" rIns="121712" bIns="60856">
            <a:spAutoFit/>
          </a:bodyPr>
          <a:lstStyle/>
          <a:p>
            <a:pPr marL="1064498" lvl="1" indent="-455004"/>
            <a:endParaRPr lang="en-US" sz="1900" dirty="0">
              <a:solidFill>
                <a:schemeClr val="bg1"/>
              </a:solidFill>
            </a:endParaRPr>
          </a:p>
          <a:p>
            <a:endParaRPr lang="en-US" b="1" dirty="0">
              <a:solidFill>
                <a:schemeClr val="bg1"/>
              </a:solidFill>
            </a:endParaRPr>
          </a:p>
        </p:txBody>
      </p:sp>
      <p:sp>
        <p:nvSpPr>
          <p:cNvPr id="394247" name="Rectangle 5"/>
          <p:cNvSpPr>
            <a:spLocks/>
          </p:cNvSpPr>
          <p:nvPr/>
        </p:nvSpPr>
        <p:spPr bwMode="auto">
          <a:xfrm>
            <a:off x="892473" y="2806700"/>
            <a:ext cx="10512862" cy="609600"/>
          </a:xfrm>
          <a:prstGeom prst="rect">
            <a:avLst/>
          </a:prstGeom>
          <a:noFill/>
          <a:ln w="12700">
            <a:noFill/>
            <a:miter lim="800000"/>
            <a:headEnd/>
            <a:tailEnd/>
          </a:ln>
        </p:spPr>
        <p:txBody>
          <a:bodyPr lIns="19019" tIns="19019" rIns="19019" bIns="19019"/>
          <a:lstStyle/>
          <a:p>
            <a:pPr algn="ctr">
              <a:lnSpc>
                <a:spcPct val="75000"/>
              </a:lnSpc>
            </a:pPr>
            <a:r>
              <a:rPr lang="en-US" sz="4100" b="1" dirty="0">
                <a:solidFill>
                  <a:srgbClr val="FFFFFF"/>
                </a:solidFill>
                <a:latin typeface="+mj-lt"/>
              </a:rPr>
              <a:t>Developer Productivity</a:t>
            </a:r>
          </a:p>
        </p:txBody>
      </p:sp>
    </p:spTree>
    <p:extLst>
      <p:ext uri="{BB962C8B-B14F-4D97-AF65-F5344CB8AC3E}">
        <p14:creationId xmlns:p14="http://schemas.microsoft.com/office/powerpoint/2010/main" val="371205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noAutofit/>
          </a:bodyPr>
          <a:lstStyle/>
          <a:p>
            <a:r>
              <a:rPr lang="en-US" dirty="0" smtClean="0"/>
              <a:t>For the Developer</a:t>
            </a:r>
            <a:endParaRPr lang="en-US" dirty="0"/>
          </a:p>
        </p:txBody>
      </p:sp>
      <p:sp>
        <p:nvSpPr>
          <p:cNvPr id="3" name="Content Placeholder 2"/>
          <p:cNvSpPr>
            <a:spLocks noGrp="1"/>
          </p:cNvSpPr>
          <p:nvPr>
            <p:ph sz="half" idx="1"/>
          </p:nvPr>
        </p:nvSpPr>
        <p:spPr/>
        <p:txBody>
          <a:bodyPr>
            <a:noAutofit/>
          </a:bodyPr>
          <a:lstStyle/>
          <a:p>
            <a:r>
              <a:rPr lang="en-US" dirty="0" smtClean="0"/>
              <a:t>Quick Start to Develop</a:t>
            </a:r>
          </a:p>
          <a:p>
            <a:r>
              <a:rPr lang="en-US" dirty="0" smtClean="0"/>
              <a:t>Connectivity</a:t>
            </a:r>
          </a:p>
          <a:p>
            <a:r>
              <a:rPr lang="en-US" dirty="0" smtClean="0"/>
              <a:t>Message Mapping Support</a:t>
            </a:r>
          </a:p>
          <a:p>
            <a:r>
              <a:rPr lang="en-US" dirty="0" smtClean="0"/>
              <a:t>Reusability</a:t>
            </a:r>
          </a:p>
          <a:p>
            <a:r>
              <a:rPr lang="en-US" dirty="0" smtClean="0"/>
              <a:t>Debugging and Testing</a:t>
            </a:r>
          </a:p>
          <a:p>
            <a:r>
              <a:rPr lang="en-US" dirty="0" smtClean="0"/>
              <a:t>Continuous Delivery</a:t>
            </a:r>
          </a:p>
          <a:p>
            <a:r>
              <a:rPr lang="en-US" dirty="0" smtClean="0"/>
              <a:t>Web-based Development Console</a:t>
            </a:r>
          </a:p>
        </p:txBody>
      </p:sp>
      <p:sp>
        <p:nvSpPr>
          <p:cNvPr id="6" name="Slide Number Placeholder 5"/>
          <p:cNvSpPr>
            <a:spLocks noGrp="1"/>
          </p:cNvSpPr>
          <p:nvPr>
            <p:ph type="sldNum" sz="quarter" idx="4294967295"/>
          </p:nvPr>
        </p:nvSpPr>
        <p:spPr>
          <a:xfrm>
            <a:off x="11277600" y="6556248"/>
            <a:ext cx="381661" cy="182880"/>
          </a:xfrm>
          <a:prstGeom prst="rect">
            <a:avLst/>
          </a:prstGeom>
        </p:spPr>
        <p:txBody>
          <a:bodyPr>
            <a:noAutofit/>
          </a:bodyPr>
          <a:lstStyle/>
          <a:p>
            <a:fld id="{C51EAA63-D034-42AE-91FA-B13B9518C7BE}" type="slidenum">
              <a:rPr lang="en-US" smtClean="0"/>
              <a:pPr/>
              <a:t>34</a:t>
            </a:fld>
            <a:endParaRPr lang="en-US" dirty="0"/>
          </a:p>
        </p:txBody>
      </p:sp>
      <p:pic>
        <p:nvPicPr>
          <p:cNvPr id="8" name="Content Placeholder 7" descr="ic-Developer_Male-wht-on-red.gif"/>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162800" y="2057400"/>
            <a:ext cx="3200400" cy="3200400"/>
          </a:xfrm>
          <a:prstGeom prst="rect">
            <a:avLst/>
          </a:prstGeom>
        </p:spPr>
      </p:pic>
    </p:spTree>
    <p:extLst>
      <p:ext uri="{BB962C8B-B14F-4D97-AF65-F5344CB8AC3E}">
        <p14:creationId xmlns:p14="http://schemas.microsoft.com/office/powerpoint/2010/main" val="285599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noAutofit/>
          </a:bodyPr>
          <a:lstStyle/>
          <a:p>
            <a:r>
              <a:rPr lang="en-US" dirty="0" smtClean="0"/>
              <a:t>Get Started, Get Productive</a:t>
            </a:r>
            <a:endParaRPr lang="en-US" dirty="0"/>
          </a:p>
        </p:txBody>
      </p:sp>
      <p:sp>
        <p:nvSpPr>
          <p:cNvPr id="3" name="Content Placeholder 2"/>
          <p:cNvSpPr>
            <a:spLocks noGrp="1"/>
          </p:cNvSpPr>
          <p:nvPr>
            <p:ph sz="half" idx="1"/>
          </p:nvPr>
        </p:nvSpPr>
        <p:spPr>
          <a:xfrm>
            <a:off x="533402" y="2116485"/>
            <a:ext cx="5410199" cy="3827116"/>
          </a:xfrm>
        </p:spPr>
        <p:txBody>
          <a:bodyPr>
            <a:noAutofit/>
          </a:bodyPr>
          <a:lstStyle/>
          <a:p>
            <a:r>
              <a:rPr lang="en-US" dirty="0" smtClean="0"/>
              <a:t>Quick-start installation</a:t>
            </a:r>
          </a:p>
          <a:p>
            <a:pPr lvl="1"/>
            <a:r>
              <a:rPr lang="en-US" dirty="0" smtClean="0"/>
              <a:t>Free for the Developer</a:t>
            </a:r>
          </a:p>
          <a:p>
            <a:pPr lvl="1"/>
            <a:r>
              <a:rPr lang="en-US" dirty="0" smtClean="0"/>
              <a:t>Single Package Installer</a:t>
            </a:r>
          </a:p>
          <a:p>
            <a:pPr lvl="1"/>
            <a:r>
              <a:rPr lang="en-US" dirty="0" smtClean="0"/>
              <a:t>Install and setup to “Hello World” in 30 minutes or less</a:t>
            </a:r>
          </a:p>
          <a:p>
            <a:pPr lvl="1"/>
            <a:endParaRPr lang="en-US" dirty="0" smtClean="0"/>
          </a:p>
        </p:txBody>
      </p:sp>
      <p:sp>
        <p:nvSpPr>
          <p:cNvPr id="6" name="Slide Number Placeholder 5"/>
          <p:cNvSpPr>
            <a:spLocks noGrp="1"/>
          </p:cNvSpPr>
          <p:nvPr>
            <p:ph type="sldNum" sz="quarter" idx="4294967295"/>
          </p:nvPr>
        </p:nvSpPr>
        <p:spPr>
          <a:xfrm>
            <a:off x="11277600" y="6556248"/>
            <a:ext cx="381661" cy="182880"/>
          </a:xfrm>
          <a:prstGeom prst="rect">
            <a:avLst/>
          </a:prstGeom>
        </p:spPr>
        <p:txBody>
          <a:bodyPr>
            <a:noAutofit/>
          </a:bodyPr>
          <a:lstStyle/>
          <a:p>
            <a:fld id="{C51EAA63-D034-42AE-91FA-B13B9518C7BE}" type="slidenum">
              <a:rPr lang="en-US" smtClean="0"/>
              <a:pPr/>
              <a:t>35</a:t>
            </a:fld>
            <a:endParaRPr lang="en-US" dirty="0"/>
          </a:p>
        </p:txBody>
      </p:sp>
      <p:pic>
        <p:nvPicPr>
          <p:cNvPr id="9" name="Picture 2"/>
          <p:cNvPicPr>
            <a:picLocks noGrp="1" noChangeAspect="1" noChangeArrowheads="1"/>
          </p:cNvPicPr>
          <p:nvPr>
            <p:ph sz="half" idx="2"/>
          </p:nvPr>
        </p:nvPicPr>
        <p:blipFill>
          <a:blip r:embed="rId3" cstate="print"/>
          <a:srcRect/>
          <a:stretch>
            <a:fillRect/>
          </a:stretch>
        </p:blipFill>
        <p:spPr bwMode="auto">
          <a:xfrm>
            <a:off x="6248401" y="1620441"/>
            <a:ext cx="5410200" cy="4226719"/>
          </a:xfrm>
          <a:prstGeom prst="rect">
            <a:avLst/>
          </a:prstGeom>
          <a:noFill/>
          <a:ln w="9525">
            <a:noFill/>
            <a:miter lim="800000"/>
            <a:headEnd/>
            <a:tailEnd/>
          </a:ln>
        </p:spPr>
      </p:pic>
    </p:spTree>
    <p:extLst>
      <p:ext uri="{BB962C8B-B14F-4D97-AF65-F5344CB8AC3E}">
        <p14:creationId xmlns:p14="http://schemas.microsoft.com/office/powerpoint/2010/main" val="370036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Content Placeholder 23"/>
          <p:cNvSpPr>
            <a:spLocks noGrp="1"/>
          </p:cNvSpPr>
          <p:nvPr>
            <p:ph sz="half" idx="1"/>
          </p:nvPr>
        </p:nvSpPr>
        <p:spPr>
          <a:xfrm>
            <a:off x="1008415" y="1524001"/>
            <a:ext cx="4337070" cy="4419600"/>
          </a:xfrm>
        </p:spPr>
        <p:txBody>
          <a:bodyPr/>
          <a:lstStyle/>
          <a:p>
            <a:pPr>
              <a:spcBef>
                <a:spcPts val="600"/>
              </a:spcBef>
              <a:spcAft>
                <a:spcPts val="600"/>
              </a:spcAft>
              <a:buNone/>
            </a:pPr>
            <a:r>
              <a:rPr lang="en-US" sz="2400" b="1" dirty="0"/>
              <a:t>‘Starter’  </a:t>
            </a:r>
            <a:r>
              <a:rPr lang="en-US" sz="2400" dirty="0"/>
              <a:t>Templates</a:t>
            </a:r>
          </a:p>
          <a:p>
            <a:pPr>
              <a:spcBef>
                <a:spcPts val="600"/>
              </a:spcBef>
              <a:spcAft>
                <a:spcPts val="600"/>
              </a:spcAft>
            </a:pPr>
            <a:r>
              <a:rPr lang="en-US" sz="2100" dirty="0"/>
              <a:t>Re-usable part of a SOA project</a:t>
            </a:r>
          </a:p>
          <a:p>
            <a:pPr>
              <a:spcBef>
                <a:spcPts val="600"/>
              </a:spcBef>
              <a:spcAft>
                <a:spcPts val="600"/>
              </a:spcAft>
            </a:pPr>
            <a:r>
              <a:rPr lang="en-US" sz="2100" dirty="0"/>
              <a:t>Fully editable</a:t>
            </a:r>
          </a:p>
          <a:p>
            <a:pPr>
              <a:spcBef>
                <a:spcPts val="600"/>
              </a:spcBef>
              <a:spcAft>
                <a:spcPts val="600"/>
              </a:spcAft>
            </a:pPr>
            <a:r>
              <a:rPr lang="en-US" sz="2100" dirty="0"/>
              <a:t>Store in MDS</a:t>
            </a:r>
          </a:p>
          <a:p>
            <a:pPr>
              <a:spcBef>
                <a:spcPts val="600"/>
              </a:spcBef>
              <a:spcAft>
                <a:spcPts val="600"/>
              </a:spcAft>
            </a:pPr>
            <a:r>
              <a:rPr lang="en-US" sz="2100" dirty="0"/>
              <a:t>Three types:</a:t>
            </a:r>
          </a:p>
          <a:p>
            <a:pPr lvl="1">
              <a:spcBef>
                <a:spcPts val="600"/>
              </a:spcBef>
              <a:spcAft>
                <a:spcPts val="600"/>
              </a:spcAft>
              <a:buFont typeface="Wingdings" pitchFamily="2" charset="2"/>
              <a:buChar char="Ø"/>
            </a:pPr>
            <a:r>
              <a:rPr lang="en-US" sz="1900" dirty="0"/>
              <a:t>SOA Project Template</a:t>
            </a:r>
          </a:p>
          <a:p>
            <a:pPr lvl="1">
              <a:spcBef>
                <a:spcPts val="600"/>
              </a:spcBef>
              <a:spcAft>
                <a:spcPts val="600"/>
              </a:spcAft>
              <a:buFont typeface="Wingdings" pitchFamily="2" charset="2"/>
              <a:buChar char="Ø"/>
            </a:pPr>
            <a:r>
              <a:rPr lang="en-US" sz="1900" dirty="0"/>
              <a:t>Component Template</a:t>
            </a:r>
          </a:p>
          <a:p>
            <a:pPr lvl="1">
              <a:spcBef>
                <a:spcPts val="600"/>
              </a:spcBef>
              <a:spcAft>
                <a:spcPts val="600"/>
              </a:spcAft>
              <a:buFont typeface="Wingdings" pitchFamily="2" charset="2"/>
              <a:buChar char="Ø"/>
            </a:pPr>
            <a:r>
              <a:rPr lang="en-US" sz="1900" dirty="0"/>
              <a:t>Custom Activity Template</a:t>
            </a:r>
          </a:p>
          <a:p>
            <a:pPr>
              <a:spcBef>
                <a:spcPct val="0"/>
              </a:spcBef>
            </a:pPr>
            <a:endParaRPr lang="en-US" sz="2100" dirty="0"/>
          </a:p>
          <a:p>
            <a:pPr>
              <a:buFont typeface="Arial" pitchFamily="34" charset="0"/>
              <a:buNone/>
            </a:pPr>
            <a:endParaRPr lang="en-US" sz="2100" dirty="0"/>
          </a:p>
        </p:txBody>
      </p:sp>
      <p:sp>
        <p:nvSpPr>
          <p:cNvPr id="225284" name="Text Placeholder 24"/>
          <p:cNvSpPr>
            <a:spLocks noGrp="1"/>
          </p:cNvSpPr>
          <p:nvPr>
            <p:ph sz="half" idx="2"/>
          </p:nvPr>
        </p:nvSpPr>
        <p:spPr/>
        <p:txBody>
          <a:bodyPr/>
          <a:lstStyle/>
          <a:p>
            <a:pPr>
              <a:spcAft>
                <a:spcPct val="0"/>
              </a:spcAft>
              <a:buNone/>
            </a:pPr>
            <a:r>
              <a:rPr lang="en-US" sz="1800" b="1" dirty="0"/>
              <a:t>How to create a template?</a:t>
            </a:r>
          </a:p>
        </p:txBody>
      </p:sp>
      <p:sp>
        <p:nvSpPr>
          <p:cNvPr id="225282" name="Title 1"/>
          <p:cNvSpPr>
            <a:spLocks noGrp="1"/>
          </p:cNvSpPr>
          <p:nvPr>
            <p:ph type="title"/>
          </p:nvPr>
        </p:nvSpPr>
        <p:spPr>
          <a:xfrm>
            <a:off x="1020276" y="2650"/>
            <a:ext cx="11125200" cy="889000"/>
          </a:xfrm>
        </p:spPr>
        <p:txBody>
          <a:bodyPr/>
          <a:lstStyle/>
          <a:p>
            <a:r>
              <a:rPr lang="en-US" dirty="0" smtClean="0"/>
              <a:t>SOA ‘Starter’ Templates</a:t>
            </a:r>
            <a:endParaRPr lang="en-US" dirty="0" smtClean="0">
              <a:solidFill>
                <a:srgbClr val="FF0000"/>
              </a:solidFill>
            </a:endParaRPr>
          </a:p>
        </p:txBody>
      </p:sp>
      <p:pic>
        <p:nvPicPr>
          <p:cNvPr id="225285" name="Picture 2"/>
          <p:cNvPicPr>
            <a:picLocks noChangeAspect="1" noChangeArrowheads="1"/>
          </p:cNvPicPr>
          <p:nvPr/>
        </p:nvPicPr>
        <p:blipFill>
          <a:blip r:embed="rId3" cstate="print"/>
          <a:srcRect/>
          <a:stretch>
            <a:fillRect/>
          </a:stretch>
        </p:blipFill>
        <p:spPr bwMode="auto">
          <a:xfrm>
            <a:off x="9676470" y="1308102"/>
            <a:ext cx="2145741" cy="2114551"/>
          </a:xfrm>
          <a:prstGeom prst="rect">
            <a:avLst/>
          </a:prstGeom>
          <a:noFill/>
          <a:ln w="9525">
            <a:noFill/>
            <a:miter lim="800000"/>
            <a:headEnd/>
            <a:tailEnd/>
          </a:ln>
        </p:spPr>
      </p:pic>
      <p:pic>
        <p:nvPicPr>
          <p:cNvPr id="225291" name="Picture 4"/>
          <p:cNvPicPr>
            <a:picLocks noChangeAspect="1" noChangeArrowheads="1"/>
          </p:cNvPicPr>
          <p:nvPr/>
        </p:nvPicPr>
        <p:blipFill>
          <a:blip r:embed="rId4" cstate="print"/>
          <a:srcRect/>
          <a:stretch>
            <a:fillRect/>
          </a:stretch>
        </p:blipFill>
        <p:spPr bwMode="auto">
          <a:xfrm>
            <a:off x="9359050" y="3579285"/>
            <a:ext cx="2475856" cy="2506133"/>
          </a:xfrm>
          <a:prstGeom prst="rect">
            <a:avLst/>
          </a:prstGeom>
          <a:noFill/>
          <a:ln w="9525">
            <a:noFill/>
            <a:miter lim="800000"/>
            <a:headEnd/>
            <a:tailEnd/>
          </a:ln>
        </p:spPr>
      </p:pic>
      <p:pic>
        <p:nvPicPr>
          <p:cNvPr id="225289" name="Picture 2"/>
          <p:cNvPicPr>
            <a:picLocks noChangeAspect="1" noChangeArrowheads="1"/>
          </p:cNvPicPr>
          <p:nvPr/>
        </p:nvPicPr>
        <p:blipFill>
          <a:blip r:embed="rId5" cstate="print"/>
          <a:srcRect/>
          <a:stretch>
            <a:fillRect/>
          </a:stretch>
        </p:blipFill>
        <p:spPr bwMode="auto">
          <a:xfrm>
            <a:off x="6288163" y="2311401"/>
            <a:ext cx="2837710" cy="3151717"/>
          </a:xfrm>
          <a:prstGeom prst="rect">
            <a:avLst/>
          </a:prstGeom>
          <a:noFill/>
          <a:ln w="9525">
            <a:noFill/>
            <a:miter lim="800000"/>
            <a:headEnd/>
            <a:tailEnd/>
          </a:ln>
        </p:spPr>
      </p:pic>
      <p:grpSp>
        <p:nvGrpSpPr>
          <p:cNvPr id="15" name="Group 14"/>
          <p:cNvGrpSpPr/>
          <p:nvPr/>
        </p:nvGrpSpPr>
        <p:grpSpPr>
          <a:xfrm>
            <a:off x="10767250" y="949417"/>
            <a:ext cx="1157163" cy="404372"/>
            <a:chOff x="8331220" y="1578809"/>
            <a:chExt cx="1157163" cy="404372"/>
          </a:xfrm>
        </p:grpSpPr>
        <p:sp>
          <p:nvSpPr>
            <p:cNvPr id="13" name="Rounded Rectangle 12"/>
            <p:cNvSpPr/>
            <p:nvPr/>
          </p:nvSpPr>
          <p:spPr>
            <a:xfrm>
              <a:off x="8331220" y="1578809"/>
              <a:ext cx="1026535" cy="333118"/>
            </a:xfrm>
            <a:prstGeom prst="roundRect">
              <a:avLst>
                <a:gd name="adj" fmla="val 12895"/>
              </a:avLst>
            </a:prstGeom>
            <a:noFill/>
            <a:ln w="28575"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14" name="Text Placeholder 24"/>
            <p:cNvSpPr txBox="1">
              <a:spLocks/>
            </p:cNvSpPr>
            <p:nvPr/>
          </p:nvSpPr>
          <p:spPr bwMode="auto">
            <a:xfrm>
              <a:off x="8392432" y="1624695"/>
              <a:ext cx="1095951" cy="358486"/>
            </a:xfrm>
            <a:prstGeom prst="rect">
              <a:avLst/>
            </a:prstGeom>
            <a:noFill/>
            <a:ln w="9525">
              <a:noFill/>
              <a:miter lim="800000"/>
              <a:headEnd/>
              <a:tailEnd/>
            </a:ln>
          </p:spPr>
          <p:txBody>
            <a:bodyPr lIns="0" tIns="0" rIns="0" bIns="0"/>
            <a:lstStyle/>
            <a:p>
              <a:pPr defTabSz="302631">
                <a:buClr>
                  <a:srgbClr val="FF0000"/>
                </a:buClr>
                <a:buSzPct val="85000"/>
              </a:pPr>
              <a:r>
                <a:rPr lang="en-US" sz="1400" b="1" dirty="0"/>
                <a:t>Component</a:t>
              </a:r>
            </a:p>
          </p:txBody>
        </p:sp>
      </p:grpSp>
      <p:grpSp>
        <p:nvGrpSpPr>
          <p:cNvPr id="16" name="Group 15"/>
          <p:cNvGrpSpPr/>
          <p:nvPr/>
        </p:nvGrpSpPr>
        <p:grpSpPr>
          <a:xfrm>
            <a:off x="6312031" y="5495644"/>
            <a:ext cx="1323413" cy="404372"/>
            <a:chOff x="8331220" y="1578809"/>
            <a:chExt cx="1323413" cy="404372"/>
          </a:xfrm>
        </p:grpSpPr>
        <p:sp>
          <p:nvSpPr>
            <p:cNvPr id="17" name="Rounded Rectangle 16"/>
            <p:cNvSpPr/>
            <p:nvPr/>
          </p:nvSpPr>
          <p:spPr>
            <a:xfrm>
              <a:off x="8331220" y="1578809"/>
              <a:ext cx="1026535" cy="333118"/>
            </a:xfrm>
            <a:prstGeom prst="roundRect">
              <a:avLst>
                <a:gd name="adj" fmla="val 12895"/>
              </a:avLst>
            </a:prstGeom>
            <a:noFill/>
            <a:ln w="28575"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18" name="Text Placeholder 24"/>
            <p:cNvSpPr txBox="1">
              <a:spLocks/>
            </p:cNvSpPr>
            <p:nvPr/>
          </p:nvSpPr>
          <p:spPr bwMode="auto">
            <a:xfrm>
              <a:off x="8558682" y="1624695"/>
              <a:ext cx="1095951" cy="358486"/>
            </a:xfrm>
            <a:prstGeom prst="rect">
              <a:avLst/>
            </a:prstGeom>
            <a:noFill/>
            <a:ln w="9525">
              <a:noFill/>
              <a:miter lim="800000"/>
              <a:headEnd/>
              <a:tailEnd/>
            </a:ln>
          </p:spPr>
          <p:txBody>
            <a:bodyPr lIns="0" tIns="0" rIns="0" bIns="0"/>
            <a:lstStyle/>
            <a:p>
              <a:pPr defTabSz="302631">
                <a:buClr>
                  <a:srgbClr val="FF0000"/>
                </a:buClr>
                <a:buSzPct val="85000"/>
              </a:pPr>
              <a:r>
                <a:rPr lang="en-US" sz="1400" b="1" dirty="0"/>
                <a:t>Project</a:t>
              </a:r>
            </a:p>
          </p:txBody>
        </p:sp>
      </p:grpSp>
      <p:grpSp>
        <p:nvGrpSpPr>
          <p:cNvPr id="19" name="Group 18"/>
          <p:cNvGrpSpPr/>
          <p:nvPr/>
        </p:nvGrpSpPr>
        <p:grpSpPr>
          <a:xfrm>
            <a:off x="10040878" y="6065630"/>
            <a:ext cx="1157163" cy="404372"/>
            <a:chOff x="8331220" y="1578809"/>
            <a:chExt cx="1157163" cy="404372"/>
          </a:xfrm>
        </p:grpSpPr>
        <p:sp>
          <p:nvSpPr>
            <p:cNvPr id="20" name="Rounded Rectangle 19"/>
            <p:cNvSpPr/>
            <p:nvPr/>
          </p:nvSpPr>
          <p:spPr>
            <a:xfrm>
              <a:off x="8331220" y="1578809"/>
              <a:ext cx="1026535" cy="333118"/>
            </a:xfrm>
            <a:prstGeom prst="roundRect">
              <a:avLst>
                <a:gd name="adj" fmla="val 12895"/>
              </a:avLst>
            </a:prstGeom>
            <a:noFill/>
            <a:ln w="28575"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21" name="Text Placeholder 24"/>
            <p:cNvSpPr txBox="1">
              <a:spLocks/>
            </p:cNvSpPr>
            <p:nvPr/>
          </p:nvSpPr>
          <p:spPr bwMode="auto">
            <a:xfrm>
              <a:off x="8392432" y="1624695"/>
              <a:ext cx="1095951" cy="358486"/>
            </a:xfrm>
            <a:prstGeom prst="rect">
              <a:avLst/>
            </a:prstGeom>
            <a:noFill/>
            <a:ln w="9525">
              <a:noFill/>
              <a:miter lim="800000"/>
              <a:headEnd/>
              <a:tailEnd/>
            </a:ln>
          </p:spPr>
          <p:txBody>
            <a:bodyPr lIns="0" tIns="0" rIns="0" bIns="0"/>
            <a:lstStyle/>
            <a:p>
              <a:pPr defTabSz="302631">
                <a:buClr>
                  <a:srgbClr val="FF0000"/>
                </a:buClr>
                <a:buSzPct val="85000"/>
              </a:pPr>
              <a:r>
                <a:rPr lang="en-US" sz="1400" b="1" dirty="0"/>
                <a:t>BPEL Activity</a:t>
              </a:r>
            </a:p>
          </p:txBody>
        </p:sp>
      </p:grpSp>
      <p:sp>
        <p:nvSpPr>
          <p:cNvPr id="22" name="Text Placeholder 3"/>
          <p:cNvSpPr txBox="1">
            <a:spLocks/>
          </p:cNvSpPr>
          <p:nvPr/>
        </p:nvSpPr>
        <p:spPr>
          <a:xfrm>
            <a:off x="901527" y="828402"/>
            <a:ext cx="11125198" cy="343299"/>
          </a:xfrm>
          <a:prstGeom prst="rect">
            <a:avLst/>
          </a:prstGeom>
        </p:spPr>
        <p:txBody>
          <a:bodyPr/>
          <a:lstStyle/>
          <a:p>
            <a:pPr marL="228600" indent="-228600" fontAlgn="base">
              <a:lnSpc>
                <a:spcPct val="90000"/>
              </a:lnSpc>
              <a:spcBef>
                <a:spcPts val="1200"/>
              </a:spcBef>
              <a:spcAft>
                <a:spcPct val="0"/>
              </a:spcAft>
              <a:buClr>
                <a:srgbClr val="9F9F9F"/>
              </a:buClr>
              <a:defRPr/>
            </a:pPr>
            <a:r>
              <a:rPr lang="en-US" sz="2800" dirty="0">
                <a:solidFill>
                  <a:srgbClr val="FF0000"/>
                </a:solidFill>
              </a:rPr>
              <a:t> Reuse at all levels</a:t>
            </a:r>
          </a:p>
        </p:txBody>
      </p:sp>
    </p:spTree>
    <p:extLst>
      <p:ext uri="{BB962C8B-B14F-4D97-AF65-F5344CB8AC3E}">
        <p14:creationId xmlns:p14="http://schemas.microsoft.com/office/powerpoint/2010/main" val="1161921310"/>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a:xfrm>
            <a:off x="1006744" y="416377"/>
            <a:ext cx="10969943" cy="541867"/>
          </a:xfrm>
        </p:spPr>
        <p:txBody>
          <a:bodyPr/>
          <a:lstStyle/>
          <a:p>
            <a:r>
              <a:rPr lang="en-US" dirty="0" smtClean="0"/>
              <a:t>SOA ‘Starter’ Templates</a:t>
            </a:r>
            <a:endParaRPr lang="en-US" dirty="0" smtClean="0">
              <a:solidFill>
                <a:srgbClr val="FF0000"/>
              </a:solidFill>
            </a:endParaRPr>
          </a:p>
        </p:txBody>
      </p:sp>
      <p:sp>
        <p:nvSpPr>
          <p:cNvPr id="226307" name="Content Placeholder 23"/>
          <p:cNvSpPr>
            <a:spLocks noGrp="1"/>
          </p:cNvSpPr>
          <p:nvPr>
            <p:ph sz="quarter" idx="12"/>
          </p:nvPr>
        </p:nvSpPr>
        <p:spPr>
          <a:xfrm>
            <a:off x="1006745" y="1657709"/>
            <a:ext cx="5013077" cy="2650067"/>
          </a:xfrm>
        </p:spPr>
        <p:txBody>
          <a:bodyPr/>
          <a:lstStyle/>
          <a:p>
            <a:pPr>
              <a:spcBef>
                <a:spcPts val="600"/>
              </a:spcBef>
              <a:spcAft>
                <a:spcPts val="600"/>
              </a:spcAft>
            </a:pPr>
            <a:r>
              <a:rPr lang="en-US" sz="2100" dirty="0"/>
              <a:t>Project template accessible at the time of new project creation</a:t>
            </a:r>
          </a:p>
          <a:p>
            <a:pPr>
              <a:spcBef>
                <a:spcPts val="600"/>
              </a:spcBef>
              <a:spcAft>
                <a:spcPts val="600"/>
              </a:spcAft>
            </a:pPr>
            <a:r>
              <a:rPr lang="en-US" sz="2100" dirty="0"/>
              <a:t>Automatically discover in the component palette </a:t>
            </a:r>
          </a:p>
          <a:p>
            <a:pPr lvl="1">
              <a:spcBef>
                <a:spcPts val="600"/>
              </a:spcBef>
              <a:spcAft>
                <a:spcPts val="600"/>
              </a:spcAft>
            </a:pPr>
            <a:r>
              <a:rPr lang="en-US" sz="2100" dirty="0"/>
              <a:t>Component Template</a:t>
            </a:r>
          </a:p>
          <a:p>
            <a:pPr lvl="1">
              <a:spcBef>
                <a:spcPts val="600"/>
              </a:spcBef>
              <a:spcAft>
                <a:spcPts val="600"/>
              </a:spcAft>
            </a:pPr>
            <a:r>
              <a:rPr lang="en-US" sz="2100" dirty="0"/>
              <a:t>Custom Activity Template</a:t>
            </a:r>
            <a:r>
              <a:rPr lang="en-US" sz="1900" dirty="0"/>
              <a:t> </a:t>
            </a:r>
          </a:p>
          <a:p>
            <a:pPr>
              <a:spcBef>
                <a:spcPts val="600"/>
              </a:spcBef>
              <a:spcAft>
                <a:spcPts val="600"/>
              </a:spcAft>
            </a:pPr>
            <a:r>
              <a:rPr lang="en-US" sz="2100" dirty="0"/>
              <a:t>Share and re-use from MDS</a:t>
            </a:r>
          </a:p>
          <a:p>
            <a:pPr>
              <a:spcBef>
                <a:spcPts val="600"/>
              </a:spcBef>
              <a:spcAft>
                <a:spcPts val="600"/>
              </a:spcAft>
            </a:pPr>
            <a:endParaRPr lang="en-US" sz="2100" dirty="0"/>
          </a:p>
          <a:p>
            <a:pPr>
              <a:spcBef>
                <a:spcPts val="600"/>
              </a:spcBef>
              <a:spcAft>
                <a:spcPts val="600"/>
              </a:spcAft>
            </a:pPr>
            <a:endParaRPr lang="en-US" sz="2100" dirty="0"/>
          </a:p>
        </p:txBody>
      </p:sp>
      <p:sp>
        <p:nvSpPr>
          <p:cNvPr id="226308" name="Text Placeholder 24"/>
          <p:cNvSpPr>
            <a:spLocks noGrp="1"/>
          </p:cNvSpPr>
          <p:nvPr>
            <p:ph type="body" sz="quarter" idx="13"/>
          </p:nvPr>
        </p:nvSpPr>
        <p:spPr>
          <a:xfrm>
            <a:off x="1074460" y="819151"/>
            <a:ext cx="6735595" cy="406400"/>
          </a:xfrm>
        </p:spPr>
        <p:txBody>
          <a:bodyPr/>
          <a:lstStyle/>
          <a:p>
            <a:pPr>
              <a:spcAft>
                <a:spcPct val="0"/>
              </a:spcAft>
            </a:pPr>
            <a:r>
              <a:rPr lang="en-US" dirty="0" smtClean="0"/>
              <a:t>Re-use at all levels</a:t>
            </a:r>
          </a:p>
        </p:txBody>
      </p:sp>
      <p:pic>
        <p:nvPicPr>
          <p:cNvPr id="226315" name="Picture 4"/>
          <p:cNvPicPr>
            <a:picLocks noChangeAspect="1" noChangeArrowheads="1"/>
          </p:cNvPicPr>
          <p:nvPr/>
        </p:nvPicPr>
        <p:blipFill>
          <a:blip r:embed="rId3" cstate="print"/>
          <a:srcRect/>
          <a:stretch>
            <a:fillRect/>
          </a:stretch>
        </p:blipFill>
        <p:spPr bwMode="auto">
          <a:xfrm>
            <a:off x="8178798" y="1460500"/>
            <a:ext cx="3719593" cy="2794000"/>
          </a:xfrm>
          <a:prstGeom prst="rect">
            <a:avLst/>
          </a:prstGeom>
          <a:noFill/>
          <a:ln w="9525">
            <a:noFill/>
            <a:miter lim="800000"/>
            <a:headEnd/>
            <a:tailEnd/>
          </a:ln>
        </p:spPr>
      </p:pic>
      <p:sp>
        <p:nvSpPr>
          <p:cNvPr id="226310" name="Text Placeholder 24"/>
          <p:cNvSpPr txBox="1">
            <a:spLocks/>
          </p:cNvSpPr>
          <p:nvPr/>
        </p:nvSpPr>
        <p:spPr bwMode="auto">
          <a:xfrm>
            <a:off x="6622915" y="755651"/>
            <a:ext cx="4831091" cy="406400"/>
          </a:xfrm>
          <a:prstGeom prst="rect">
            <a:avLst/>
          </a:prstGeom>
          <a:noFill/>
          <a:ln w="9525">
            <a:noFill/>
            <a:miter lim="800000"/>
            <a:headEnd/>
            <a:tailEnd/>
          </a:ln>
        </p:spPr>
        <p:txBody>
          <a:bodyPr lIns="0" tIns="0" rIns="0" bIns="0"/>
          <a:lstStyle/>
          <a:p>
            <a:pPr defTabSz="302631">
              <a:buClr>
                <a:srgbClr val="FF0000"/>
              </a:buClr>
              <a:buSzPct val="85000"/>
            </a:pPr>
            <a:r>
              <a:rPr lang="en-US" b="1" dirty="0"/>
              <a:t>How to consume a template?</a:t>
            </a:r>
          </a:p>
        </p:txBody>
      </p:sp>
      <p:pic>
        <p:nvPicPr>
          <p:cNvPr id="226313" name="Picture 2"/>
          <p:cNvPicPr>
            <a:picLocks noChangeAspect="1" noChangeArrowheads="1"/>
          </p:cNvPicPr>
          <p:nvPr/>
        </p:nvPicPr>
        <p:blipFill>
          <a:blip r:embed="rId4" cstate="print"/>
          <a:srcRect/>
          <a:stretch>
            <a:fillRect/>
          </a:stretch>
        </p:blipFill>
        <p:spPr bwMode="auto">
          <a:xfrm>
            <a:off x="5620163" y="3219451"/>
            <a:ext cx="2932649" cy="2171700"/>
          </a:xfrm>
          <a:prstGeom prst="rect">
            <a:avLst/>
          </a:prstGeom>
          <a:noFill/>
          <a:ln w="9525">
            <a:noFill/>
            <a:miter lim="800000"/>
            <a:headEnd/>
            <a:tailEnd/>
          </a:ln>
        </p:spPr>
      </p:pic>
      <p:pic>
        <p:nvPicPr>
          <p:cNvPr id="226312" name="Picture 4"/>
          <p:cNvPicPr>
            <a:picLocks noChangeAspect="1" noChangeArrowheads="1"/>
          </p:cNvPicPr>
          <p:nvPr/>
        </p:nvPicPr>
        <p:blipFill>
          <a:blip r:embed="rId5" cstate="print"/>
          <a:srcRect/>
          <a:stretch>
            <a:fillRect/>
          </a:stretch>
        </p:blipFill>
        <p:spPr bwMode="auto">
          <a:xfrm>
            <a:off x="8749610" y="4616451"/>
            <a:ext cx="3174173" cy="1244600"/>
          </a:xfrm>
          <a:prstGeom prst="rect">
            <a:avLst/>
          </a:prstGeom>
          <a:noFill/>
          <a:ln w="9525">
            <a:noFill/>
            <a:miter lim="800000"/>
            <a:headEnd/>
            <a:tailEnd/>
          </a:ln>
        </p:spPr>
      </p:pic>
      <p:grpSp>
        <p:nvGrpSpPr>
          <p:cNvPr id="13" name="Group 12"/>
          <p:cNvGrpSpPr/>
          <p:nvPr/>
        </p:nvGrpSpPr>
        <p:grpSpPr>
          <a:xfrm>
            <a:off x="10302157" y="1089899"/>
            <a:ext cx="1323413" cy="404372"/>
            <a:chOff x="8331220" y="1578809"/>
            <a:chExt cx="1323413" cy="404372"/>
          </a:xfrm>
        </p:grpSpPr>
        <p:sp>
          <p:nvSpPr>
            <p:cNvPr id="14" name="Rounded Rectangle 13"/>
            <p:cNvSpPr/>
            <p:nvPr/>
          </p:nvSpPr>
          <p:spPr>
            <a:xfrm>
              <a:off x="8331220" y="1578809"/>
              <a:ext cx="1026535" cy="333118"/>
            </a:xfrm>
            <a:prstGeom prst="roundRect">
              <a:avLst>
                <a:gd name="adj" fmla="val 12895"/>
              </a:avLst>
            </a:prstGeom>
            <a:noFill/>
            <a:ln w="28575"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15" name="Text Placeholder 24"/>
            <p:cNvSpPr txBox="1">
              <a:spLocks/>
            </p:cNvSpPr>
            <p:nvPr/>
          </p:nvSpPr>
          <p:spPr bwMode="auto">
            <a:xfrm>
              <a:off x="8558682" y="1624695"/>
              <a:ext cx="1095951" cy="358486"/>
            </a:xfrm>
            <a:prstGeom prst="rect">
              <a:avLst/>
            </a:prstGeom>
            <a:noFill/>
            <a:ln w="9525">
              <a:noFill/>
              <a:miter lim="800000"/>
              <a:headEnd/>
              <a:tailEnd/>
            </a:ln>
          </p:spPr>
          <p:txBody>
            <a:bodyPr lIns="0" tIns="0" rIns="0" bIns="0"/>
            <a:lstStyle/>
            <a:p>
              <a:pPr defTabSz="302631">
                <a:buClr>
                  <a:srgbClr val="FF0000"/>
                </a:buClr>
                <a:buSzPct val="85000"/>
              </a:pPr>
              <a:r>
                <a:rPr lang="en-US" sz="1400" b="1" dirty="0"/>
                <a:t>Project</a:t>
              </a:r>
            </a:p>
          </p:txBody>
        </p:sp>
      </p:grpSp>
      <p:grpSp>
        <p:nvGrpSpPr>
          <p:cNvPr id="16" name="Group 15"/>
          <p:cNvGrpSpPr/>
          <p:nvPr/>
        </p:nvGrpSpPr>
        <p:grpSpPr>
          <a:xfrm>
            <a:off x="5767738" y="5402633"/>
            <a:ext cx="1157163" cy="404372"/>
            <a:chOff x="8331220" y="1578809"/>
            <a:chExt cx="1157163" cy="404372"/>
          </a:xfrm>
        </p:grpSpPr>
        <p:sp>
          <p:nvSpPr>
            <p:cNvPr id="17" name="Rounded Rectangle 16"/>
            <p:cNvSpPr/>
            <p:nvPr/>
          </p:nvSpPr>
          <p:spPr>
            <a:xfrm>
              <a:off x="8331220" y="1578809"/>
              <a:ext cx="1026535" cy="333118"/>
            </a:xfrm>
            <a:prstGeom prst="roundRect">
              <a:avLst>
                <a:gd name="adj" fmla="val 12895"/>
              </a:avLst>
            </a:prstGeom>
            <a:noFill/>
            <a:ln w="28575" cmpd="sng">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18" name="Text Placeholder 24"/>
            <p:cNvSpPr txBox="1">
              <a:spLocks/>
            </p:cNvSpPr>
            <p:nvPr/>
          </p:nvSpPr>
          <p:spPr bwMode="auto">
            <a:xfrm>
              <a:off x="8392432" y="1624695"/>
              <a:ext cx="1095951" cy="358486"/>
            </a:xfrm>
            <a:prstGeom prst="rect">
              <a:avLst/>
            </a:prstGeom>
            <a:noFill/>
            <a:ln w="9525">
              <a:noFill/>
              <a:miter lim="800000"/>
              <a:headEnd/>
              <a:tailEnd/>
            </a:ln>
          </p:spPr>
          <p:txBody>
            <a:bodyPr lIns="0" tIns="0" rIns="0" bIns="0"/>
            <a:lstStyle/>
            <a:p>
              <a:pPr defTabSz="302631">
                <a:buClr>
                  <a:srgbClr val="FF0000"/>
                </a:buClr>
                <a:buSzPct val="85000"/>
              </a:pPr>
              <a:r>
                <a:rPr lang="en-US" sz="1400" b="1" dirty="0"/>
                <a:t>Component</a:t>
              </a:r>
            </a:p>
          </p:txBody>
        </p:sp>
      </p:grpSp>
    </p:spTree>
    <p:extLst>
      <p:ext uri="{BB962C8B-B14F-4D97-AF65-F5344CB8AC3E}">
        <p14:creationId xmlns:p14="http://schemas.microsoft.com/office/powerpoint/2010/main" val="3646235410"/>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a:xfrm>
            <a:off x="897157" y="334077"/>
            <a:ext cx="10969943" cy="541867"/>
          </a:xfrm>
        </p:spPr>
        <p:txBody>
          <a:bodyPr/>
          <a:lstStyle/>
          <a:p>
            <a:r>
              <a:rPr lang="en-US" dirty="0" smtClean="0"/>
              <a:t>BPEL Sub-processes: standalone and inline</a:t>
            </a:r>
            <a:endParaRPr lang="en-US" dirty="0" smtClean="0">
              <a:solidFill>
                <a:srgbClr val="FF0000"/>
              </a:solidFill>
            </a:endParaRPr>
          </a:p>
        </p:txBody>
      </p:sp>
      <p:sp>
        <p:nvSpPr>
          <p:cNvPr id="228355" name="Content Placeholder 5"/>
          <p:cNvSpPr>
            <a:spLocks noGrp="1"/>
          </p:cNvSpPr>
          <p:nvPr>
            <p:ph sz="half" idx="4294967295"/>
          </p:nvPr>
        </p:nvSpPr>
        <p:spPr>
          <a:xfrm>
            <a:off x="2980257" y="3559057"/>
            <a:ext cx="8498320" cy="1559213"/>
          </a:xfrm>
        </p:spPr>
        <p:txBody>
          <a:bodyPr/>
          <a:lstStyle/>
          <a:p>
            <a:pPr>
              <a:spcBef>
                <a:spcPct val="0"/>
              </a:spcBef>
            </a:pPr>
            <a:r>
              <a:rPr lang="en-US" sz="2400" dirty="0"/>
              <a:t>Allows business logic to be modularized and reused</a:t>
            </a:r>
          </a:p>
          <a:p>
            <a:pPr>
              <a:spcBef>
                <a:spcPct val="0"/>
              </a:spcBef>
            </a:pPr>
            <a:r>
              <a:rPr lang="en-US" sz="2400" dirty="0"/>
              <a:t>Permits access of data in parent process</a:t>
            </a:r>
          </a:p>
          <a:p>
            <a:pPr>
              <a:spcBef>
                <a:spcPct val="0"/>
              </a:spcBef>
            </a:pPr>
            <a:r>
              <a:rPr lang="en-US" sz="2400" dirty="0"/>
              <a:t>Improves performance and manageability</a:t>
            </a:r>
          </a:p>
          <a:p>
            <a:pPr>
              <a:spcBef>
                <a:spcPct val="0"/>
              </a:spcBef>
            </a:pPr>
            <a:r>
              <a:rPr lang="en-US" sz="2400" dirty="0"/>
              <a:t>Compensation and fault handling inherited from calling process</a:t>
            </a:r>
          </a:p>
          <a:p>
            <a:pPr>
              <a:spcBef>
                <a:spcPct val="0"/>
              </a:spcBef>
            </a:pPr>
            <a:r>
              <a:rPr lang="en-US" sz="2400" dirty="0"/>
              <a:t>Run time memory holds only a single copy of the reused code</a:t>
            </a:r>
          </a:p>
          <a:p>
            <a:pPr>
              <a:spcBef>
                <a:spcPct val="0"/>
              </a:spcBef>
            </a:pPr>
            <a:endParaRPr lang="en-US" sz="2400" dirty="0"/>
          </a:p>
        </p:txBody>
      </p:sp>
      <p:pic>
        <p:nvPicPr>
          <p:cNvPr id="228356" name="Picture 2"/>
          <p:cNvPicPr>
            <a:picLocks noChangeAspect="1"/>
          </p:cNvPicPr>
          <p:nvPr/>
        </p:nvPicPr>
        <p:blipFill>
          <a:blip r:embed="rId3" cstate="print"/>
          <a:srcRect/>
          <a:stretch>
            <a:fillRect/>
          </a:stretch>
        </p:blipFill>
        <p:spPr bwMode="auto">
          <a:xfrm>
            <a:off x="462903" y="1176868"/>
            <a:ext cx="11187903" cy="1921933"/>
          </a:xfrm>
          <a:prstGeom prst="rect">
            <a:avLst/>
          </a:prstGeom>
          <a:noFill/>
          <a:ln w="9525">
            <a:solidFill>
              <a:schemeClr val="tx1"/>
            </a:solidFill>
            <a:miter lim="800000"/>
            <a:headEnd/>
            <a:tailEnd/>
          </a:ln>
        </p:spPr>
      </p:pic>
      <p:pic>
        <p:nvPicPr>
          <p:cNvPr id="228357" name="Picture 3"/>
          <p:cNvPicPr>
            <a:picLocks noChangeAspect="1"/>
          </p:cNvPicPr>
          <p:nvPr/>
        </p:nvPicPr>
        <p:blipFill>
          <a:blip r:embed="rId4" cstate="print"/>
          <a:srcRect/>
          <a:stretch>
            <a:fillRect/>
          </a:stretch>
        </p:blipFill>
        <p:spPr bwMode="auto">
          <a:xfrm>
            <a:off x="405768" y="3812117"/>
            <a:ext cx="2065329" cy="15748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896007750"/>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33400" y="406401"/>
            <a:ext cx="11125200" cy="685657"/>
          </a:xfrm>
        </p:spPr>
        <p:txBody>
          <a:bodyPr/>
          <a:lstStyle/>
          <a:p>
            <a:r>
              <a:rPr lang="en-US" dirty="0" smtClean="0"/>
              <a:t>Integration Debugger</a:t>
            </a:r>
            <a:endParaRPr lang="en-US" dirty="0" smtClean="0">
              <a:solidFill>
                <a:srgbClr val="FF0000"/>
              </a:solidFill>
            </a:endParaRPr>
          </a:p>
        </p:txBody>
      </p:sp>
      <p:sp>
        <p:nvSpPr>
          <p:cNvPr id="11267" name="Content Placeholder 5"/>
          <p:cNvSpPr>
            <a:spLocks noGrp="1"/>
          </p:cNvSpPr>
          <p:nvPr>
            <p:ph sz="quarter" idx="4294967295"/>
          </p:nvPr>
        </p:nvSpPr>
        <p:spPr>
          <a:xfrm>
            <a:off x="681812" y="1463166"/>
            <a:ext cx="6285726" cy="2443162"/>
          </a:xfrm>
        </p:spPr>
        <p:txBody>
          <a:bodyPr/>
          <a:lstStyle/>
          <a:p>
            <a:pPr>
              <a:spcBef>
                <a:spcPct val="0"/>
              </a:spcBef>
            </a:pPr>
            <a:r>
              <a:rPr lang="en-US" sz="2400" dirty="0"/>
              <a:t>Same experience across BPEL, Service Bus</a:t>
            </a:r>
          </a:p>
          <a:p>
            <a:pPr>
              <a:spcBef>
                <a:spcPct val="0"/>
              </a:spcBef>
            </a:pPr>
            <a:r>
              <a:rPr lang="en-US" sz="2400" dirty="0"/>
              <a:t>Local or remote debugging</a:t>
            </a:r>
          </a:p>
          <a:p>
            <a:pPr>
              <a:spcBef>
                <a:spcPct val="0"/>
              </a:spcBef>
            </a:pPr>
            <a:r>
              <a:rPr lang="en-US" sz="2400" dirty="0"/>
              <a:t>View  payloads (including non-XML) </a:t>
            </a:r>
          </a:p>
          <a:p>
            <a:pPr>
              <a:spcBef>
                <a:spcPct val="0"/>
              </a:spcBef>
            </a:pPr>
            <a:r>
              <a:rPr lang="en-US" sz="2400" dirty="0"/>
              <a:t>Set break points</a:t>
            </a:r>
          </a:p>
          <a:p>
            <a:pPr>
              <a:spcBef>
                <a:spcPct val="0"/>
              </a:spcBef>
            </a:pPr>
            <a:r>
              <a:rPr lang="en-US" sz="2400" dirty="0"/>
              <a:t>Change variables while debugging – </a:t>
            </a:r>
            <a:br>
              <a:rPr lang="en-US" sz="2400" dirty="0"/>
            </a:br>
            <a:r>
              <a:rPr lang="en-US" sz="2400" dirty="0"/>
              <a:t>BPEL &amp; Service Bus</a:t>
            </a:r>
          </a:p>
          <a:p>
            <a:pPr>
              <a:spcBef>
                <a:spcPct val="0"/>
              </a:spcBef>
              <a:buNone/>
            </a:pPr>
            <a:endParaRPr lang="en-US" dirty="0"/>
          </a:p>
        </p:txBody>
      </p:sp>
      <p:grpSp>
        <p:nvGrpSpPr>
          <p:cNvPr id="2" name="Group 7"/>
          <p:cNvGrpSpPr/>
          <p:nvPr/>
        </p:nvGrpSpPr>
        <p:grpSpPr>
          <a:xfrm>
            <a:off x="1328396" y="3632201"/>
            <a:ext cx="7751329" cy="2467027"/>
            <a:chOff x="995364" y="2724150"/>
            <a:chExt cx="5815011" cy="1850270"/>
          </a:xfrm>
        </p:grpSpPr>
        <p:pic>
          <p:nvPicPr>
            <p:cNvPr id="4098" name="Picture 2"/>
            <p:cNvPicPr>
              <a:picLocks noChangeAspect="1" noChangeArrowheads="1"/>
            </p:cNvPicPr>
            <p:nvPr/>
          </p:nvPicPr>
          <p:blipFill>
            <a:blip r:embed="rId3" cstate="print"/>
            <a:srcRect/>
            <a:stretch>
              <a:fillRect/>
            </a:stretch>
          </p:blipFill>
          <p:spPr bwMode="auto">
            <a:xfrm>
              <a:off x="995364" y="2905125"/>
              <a:ext cx="3748086" cy="149437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376739" y="2724150"/>
              <a:ext cx="2433636" cy="1850270"/>
            </a:xfrm>
            <a:prstGeom prst="rect">
              <a:avLst/>
            </a:prstGeom>
            <a:noFill/>
            <a:ln w="9525">
              <a:noFill/>
              <a:miter lim="800000"/>
              <a:headEnd/>
              <a:tailEnd/>
            </a:ln>
          </p:spPr>
        </p:pic>
      </p:grpSp>
      <p:pic>
        <p:nvPicPr>
          <p:cNvPr id="3074" name="Picture 2"/>
          <p:cNvPicPr>
            <a:picLocks noChangeAspect="1" noChangeArrowheads="1"/>
          </p:cNvPicPr>
          <p:nvPr/>
        </p:nvPicPr>
        <p:blipFill>
          <a:blip r:embed="rId5" cstate="print"/>
          <a:srcRect/>
          <a:stretch>
            <a:fillRect/>
          </a:stretch>
        </p:blipFill>
        <p:spPr bwMode="auto">
          <a:xfrm>
            <a:off x="7408421" y="1416052"/>
            <a:ext cx="4680421" cy="2038349"/>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C51EAA63-D034-42AE-91FA-B13B9518C7BE}" type="slidenum">
              <a:rPr lang="en-US" smtClean="0"/>
              <a:pPr/>
              <a:t>39</a:t>
            </a:fld>
            <a:endParaRPr lang="en-US" dirty="0"/>
          </a:p>
        </p:txBody>
      </p:sp>
    </p:spTree>
    <p:extLst>
      <p:ext uri="{BB962C8B-B14F-4D97-AF65-F5344CB8AC3E}">
        <p14:creationId xmlns:p14="http://schemas.microsoft.com/office/powerpoint/2010/main" val="3541180385"/>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介绍</a:t>
            </a:r>
            <a:endParaRPr lang="zh-CN" altLang="en-US" dirty="0"/>
          </a:p>
        </p:txBody>
      </p:sp>
      <p:sp>
        <p:nvSpPr>
          <p:cNvPr id="3" name="Content Placeholder 2"/>
          <p:cNvSpPr>
            <a:spLocks noGrp="1"/>
          </p:cNvSpPr>
          <p:nvPr>
            <p:ph idx="1"/>
          </p:nvPr>
        </p:nvSpPr>
        <p:spPr/>
        <p:txBody>
          <a:bodyPr/>
          <a:lstStyle/>
          <a:p>
            <a:r>
              <a:rPr lang="zh-CN" altLang="en-US" dirty="0"/>
              <a:t>迫切需要移动启用现有应用程序，与云集成，并开始开发将物联网（</a:t>
            </a:r>
            <a:r>
              <a:rPr lang="en-US" altLang="zh-CN" dirty="0" err="1"/>
              <a:t>IoT</a:t>
            </a:r>
            <a:r>
              <a:rPr lang="zh-CN" altLang="en-US" dirty="0"/>
              <a:t>）设备连接到现有基础架构的最新趋势。这种情况是为什么开发</a:t>
            </a:r>
            <a:r>
              <a:rPr lang="en-US" altLang="zh-CN" dirty="0"/>
              <a:t>Oracle SOA</a:t>
            </a:r>
            <a:r>
              <a:rPr lang="zh-CN" altLang="en-US" dirty="0"/>
              <a:t>套件</a:t>
            </a:r>
            <a:r>
              <a:rPr lang="en-US" altLang="zh-CN" dirty="0"/>
              <a:t>12c</a:t>
            </a:r>
            <a:r>
              <a:rPr lang="zh-CN" altLang="en-US" dirty="0"/>
              <a:t>的原因</a:t>
            </a: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4</a:t>
            </a:fld>
            <a:endParaRPr lang="zh-CN" altLang="en-US" dirty="0">
              <a:solidFill>
                <a:srgbClr val="5F5F5F">
                  <a:lumMod val="60000"/>
                  <a:lumOff val="40000"/>
                </a:srgbClr>
              </a:solidFill>
            </a:endParaRPr>
          </a:p>
        </p:txBody>
      </p:sp>
    </p:spTree>
    <p:extLst>
      <p:ext uri="{BB962C8B-B14F-4D97-AF65-F5344CB8AC3E}">
        <p14:creationId xmlns:p14="http://schemas.microsoft.com/office/powerpoint/2010/main" val="108499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33400" y="406401"/>
            <a:ext cx="11125200" cy="578825"/>
          </a:xfrm>
        </p:spPr>
        <p:txBody>
          <a:bodyPr/>
          <a:lstStyle/>
          <a:p>
            <a:pPr eaLnBrk="1" hangingPunct="1"/>
            <a:r>
              <a:rPr lang="en-US" dirty="0" smtClean="0"/>
              <a:t>SOA Tester</a:t>
            </a:r>
            <a:endParaRPr lang="en-US" dirty="0" smtClean="0">
              <a:solidFill>
                <a:srgbClr val="FF0000"/>
              </a:solidFill>
            </a:endParaRPr>
          </a:p>
        </p:txBody>
      </p:sp>
      <p:sp>
        <p:nvSpPr>
          <p:cNvPr id="11267" name="Content Placeholder 5"/>
          <p:cNvSpPr>
            <a:spLocks noGrp="1"/>
          </p:cNvSpPr>
          <p:nvPr>
            <p:ph sz="half" idx="4294967295"/>
          </p:nvPr>
        </p:nvSpPr>
        <p:spPr>
          <a:xfrm>
            <a:off x="626045" y="1376672"/>
            <a:ext cx="4824413" cy="4713287"/>
          </a:xfrm>
        </p:spPr>
        <p:txBody>
          <a:bodyPr/>
          <a:lstStyle/>
          <a:p>
            <a:pPr>
              <a:spcBef>
                <a:spcPct val="0"/>
              </a:spcBef>
            </a:pPr>
            <a:r>
              <a:rPr lang="en-US" dirty="0" smtClean="0"/>
              <a:t>Develop &amp; test without switching to EM</a:t>
            </a:r>
          </a:p>
          <a:p>
            <a:pPr>
              <a:spcBef>
                <a:spcPct val="0"/>
              </a:spcBef>
            </a:pPr>
            <a:r>
              <a:rPr lang="en-US" dirty="0" smtClean="0"/>
              <a:t>Auto generate input message or load from sample</a:t>
            </a:r>
          </a:p>
          <a:p>
            <a:pPr>
              <a:spcBef>
                <a:spcPct val="0"/>
              </a:spcBef>
            </a:pPr>
            <a:r>
              <a:rPr lang="en-US" dirty="0" smtClean="0"/>
              <a:t>Assert request, response, and fault messages</a:t>
            </a:r>
          </a:p>
          <a:p>
            <a:pPr>
              <a:spcBef>
                <a:spcPct val="0"/>
              </a:spcBef>
            </a:pPr>
            <a:r>
              <a:rPr lang="en-US" dirty="0" smtClean="0"/>
              <a:t>Emulate response &amp; fault messages</a:t>
            </a:r>
          </a:p>
          <a:p>
            <a:pPr>
              <a:spcBef>
                <a:spcPct val="0"/>
              </a:spcBef>
            </a:pPr>
            <a:r>
              <a:rPr lang="en-US" dirty="0" smtClean="0"/>
              <a:t>Delayed emulation</a:t>
            </a:r>
          </a:p>
          <a:p>
            <a:pPr>
              <a:spcBef>
                <a:spcPct val="0"/>
              </a:spcBef>
            </a:pPr>
            <a:r>
              <a:rPr lang="en-US" dirty="0" smtClean="0"/>
              <a:t>Accelerate execution using fast forwards</a:t>
            </a:r>
          </a:p>
        </p:txBody>
      </p:sp>
      <p:pic>
        <p:nvPicPr>
          <p:cNvPr id="12" name="Picture 2"/>
          <p:cNvPicPr>
            <a:picLocks noChangeAspect="1" noChangeArrowheads="1"/>
          </p:cNvPicPr>
          <p:nvPr/>
        </p:nvPicPr>
        <p:blipFill>
          <a:blip r:embed="rId3" cstate="print"/>
          <a:srcRect/>
          <a:stretch>
            <a:fillRect/>
          </a:stretch>
        </p:blipFill>
        <p:spPr bwMode="auto">
          <a:xfrm>
            <a:off x="5929951" y="1219201"/>
            <a:ext cx="5891265" cy="1643459"/>
          </a:xfrm>
          <a:prstGeom prst="rect">
            <a:avLst/>
          </a:prstGeom>
          <a:noFill/>
          <a:ln w="9525">
            <a:noFill/>
            <a:miter lim="800000"/>
            <a:headEnd/>
            <a:tailEnd/>
          </a:ln>
        </p:spPr>
      </p:pic>
      <p:pic>
        <p:nvPicPr>
          <p:cNvPr id="18" name="Picture 3"/>
          <p:cNvPicPr>
            <a:picLocks noChangeAspect="1" noChangeArrowheads="1"/>
          </p:cNvPicPr>
          <p:nvPr/>
        </p:nvPicPr>
        <p:blipFill>
          <a:blip r:embed="rId4" cstate="print"/>
          <a:srcRect/>
          <a:stretch>
            <a:fillRect/>
          </a:stretch>
        </p:blipFill>
        <p:spPr bwMode="auto">
          <a:xfrm>
            <a:off x="5759041" y="3126060"/>
            <a:ext cx="6195986" cy="227783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C51EAA63-D034-42AE-91FA-B13B9518C7BE}" type="slidenum">
              <a:rPr lang="en-US" smtClean="0"/>
              <a:pPr/>
              <a:t>40</a:t>
            </a:fld>
            <a:endParaRPr lang="en-US" dirty="0"/>
          </a:p>
        </p:txBody>
      </p:sp>
    </p:spTree>
    <p:extLst>
      <p:ext uri="{BB962C8B-B14F-4D97-AF65-F5344CB8AC3E}">
        <p14:creationId xmlns:p14="http://schemas.microsoft.com/office/powerpoint/2010/main" val="2683503594"/>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srcRect/>
          <a:stretch>
            <a:fillRect/>
          </a:stretch>
        </p:blipFill>
        <p:spPr bwMode="auto">
          <a:xfrm>
            <a:off x="4307532" y="1792247"/>
            <a:ext cx="7440262" cy="2945871"/>
          </a:xfrm>
          <a:prstGeom prst="rect">
            <a:avLst/>
          </a:prstGeom>
          <a:noFill/>
          <a:ln w="9525">
            <a:noFill/>
            <a:miter lim="800000"/>
            <a:headEnd/>
            <a:tailEnd/>
          </a:ln>
        </p:spPr>
      </p:pic>
      <p:sp>
        <p:nvSpPr>
          <p:cNvPr id="11266" name="Title 1"/>
          <p:cNvSpPr>
            <a:spLocks noGrp="1"/>
          </p:cNvSpPr>
          <p:nvPr>
            <p:ph type="title"/>
          </p:nvPr>
        </p:nvSpPr>
        <p:spPr>
          <a:xfrm>
            <a:off x="533400" y="406400"/>
            <a:ext cx="11125200" cy="602566"/>
          </a:xfrm>
        </p:spPr>
        <p:txBody>
          <a:bodyPr/>
          <a:lstStyle/>
          <a:p>
            <a:pPr eaLnBrk="1" hangingPunct="1"/>
            <a:r>
              <a:rPr lang="en-US" dirty="0" err="1" smtClean="0"/>
              <a:t>XQuery</a:t>
            </a:r>
            <a:r>
              <a:rPr lang="en-US" dirty="0" smtClean="0"/>
              <a:t> </a:t>
            </a:r>
            <a:r>
              <a:rPr lang="en-US" dirty="0" err="1" smtClean="0"/>
              <a:t>Mapper</a:t>
            </a:r>
            <a:endParaRPr lang="en-US" dirty="0" smtClean="0">
              <a:solidFill>
                <a:srgbClr val="FF0000"/>
              </a:solidFill>
            </a:endParaRPr>
          </a:p>
        </p:txBody>
      </p:sp>
      <p:sp>
        <p:nvSpPr>
          <p:cNvPr id="11267" name="Content Placeholder 5"/>
          <p:cNvSpPr>
            <a:spLocks noGrp="1"/>
          </p:cNvSpPr>
          <p:nvPr>
            <p:ph sz="half" idx="4294967295"/>
          </p:nvPr>
        </p:nvSpPr>
        <p:spPr>
          <a:xfrm>
            <a:off x="514545" y="1828801"/>
            <a:ext cx="5397189" cy="4140047"/>
          </a:xfrm>
        </p:spPr>
        <p:txBody>
          <a:bodyPr/>
          <a:lstStyle/>
          <a:p>
            <a:pPr>
              <a:spcBef>
                <a:spcPct val="0"/>
              </a:spcBef>
            </a:pPr>
            <a:r>
              <a:rPr lang="en-US" dirty="0" smtClean="0"/>
              <a:t>100% support for </a:t>
            </a:r>
            <a:br>
              <a:rPr lang="en-US" dirty="0" smtClean="0"/>
            </a:br>
            <a:r>
              <a:rPr lang="en-US" dirty="0" err="1" smtClean="0"/>
              <a:t>XQuery</a:t>
            </a:r>
            <a:r>
              <a:rPr lang="en-US" dirty="0" smtClean="0"/>
              <a:t> 1.0</a:t>
            </a:r>
          </a:p>
          <a:p>
            <a:pPr>
              <a:spcBef>
                <a:spcPct val="0"/>
              </a:spcBef>
            </a:pPr>
            <a:r>
              <a:rPr lang="en-US" dirty="0" err="1" smtClean="0"/>
              <a:t>XPath</a:t>
            </a:r>
            <a:r>
              <a:rPr lang="en-US" dirty="0" smtClean="0"/>
              <a:t> 2.0 plus user </a:t>
            </a:r>
            <a:br>
              <a:rPr lang="en-US" dirty="0" smtClean="0"/>
            </a:br>
            <a:r>
              <a:rPr lang="en-US" dirty="0" smtClean="0"/>
              <a:t>defined functions</a:t>
            </a:r>
          </a:p>
          <a:p>
            <a:pPr>
              <a:spcBef>
                <a:spcPct val="0"/>
              </a:spcBef>
            </a:pPr>
            <a:r>
              <a:rPr lang="en-US" dirty="0" smtClean="0"/>
              <a:t>Library &amp; main modules</a:t>
            </a:r>
          </a:p>
          <a:p>
            <a:pPr>
              <a:spcBef>
                <a:spcPct val="0"/>
              </a:spcBef>
            </a:pPr>
            <a:r>
              <a:rPr lang="en-US" dirty="0" smtClean="0"/>
              <a:t>User friendly and </a:t>
            </a:r>
            <a:br>
              <a:rPr lang="en-US" dirty="0" smtClean="0"/>
            </a:br>
            <a:r>
              <a:rPr lang="en-US" dirty="0" smtClean="0"/>
              <a:t>consistent with XSLT </a:t>
            </a:r>
            <a:br>
              <a:rPr lang="en-US" dirty="0" smtClean="0"/>
            </a:br>
            <a:r>
              <a:rPr lang="en-US" dirty="0" err="1" smtClean="0"/>
              <a:t>mapper</a:t>
            </a:r>
            <a:r>
              <a:rPr lang="en-US" dirty="0" smtClean="0"/>
              <a:t> interface</a:t>
            </a:r>
          </a:p>
          <a:p>
            <a:pPr>
              <a:spcBef>
                <a:spcPct val="0"/>
              </a:spcBef>
            </a:pPr>
            <a:r>
              <a:rPr lang="en-US" dirty="0" smtClean="0"/>
              <a:t>Test framework - ‘Run </a:t>
            </a:r>
            <a:r>
              <a:rPr lang="en-US" dirty="0" err="1" smtClean="0"/>
              <a:t>XQuery</a:t>
            </a:r>
            <a:r>
              <a:rPr lang="en-US" dirty="0" smtClean="0"/>
              <a:t>’</a:t>
            </a:r>
          </a:p>
          <a:p>
            <a:pPr>
              <a:spcBef>
                <a:spcPct val="0"/>
              </a:spcBef>
            </a:pPr>
            <a:r>
              <a:rPr lang="en-US" dirty="0" smtClean="0"/>
              <a:t>Built for reuse in SOA &amp; Service Bus</a:t>
            </a:r>
          </a:p>
        </p:txBody>
      </p:sp>
      <p:sp>
        <p:nvSpPr>
          <p:cNvPr id="6" name="Rectangle 5"/>
          <p:cNvSpPr/>
          <p:nvPr/>
        </p:nvSpPr>
        <p:spPr>
          <a:xfrm>
            <a:off x="412683" y="1105307"/>
            <a:ext cx="7272100" cy="492420"/>
          </a:xfrm>
          <a:prstGeom prst="rect">
            <a:avLst/>
          </a:prstGeom>
        </p:spPr>
        <p:txBody>
          <a:bodyPr wrap="square" lIns="121899" tIns="60949" rIns="121899" bIns="60949">
            <a:spAutoFit/>
          </a:bodyPr>
          <a:lstStyle/>
          <a:p>
            <a:r>
              <a:rPr lang="en-US" sz="2400" b="1" i="1" dirty="0">
                <a:solidFill>
                  <a:schemeClr val="bg2">
                    <a:lumMod val="50000"/>
                  </a:schemeClr>
                </a:solidFill>
              </a:rPr>
              <a:t>XSLT or </a:t>
            </a:r>
            <a:r>
              <a:rPr lang="en-US" sz="2400" b="1" i="1" dirty="0" err="1">
                <a:solidFill>
                  <a:schemeClr val="bg2">
                    <a:lumMod val="50000"/>
                  </a:schemeClr>
                </a:solidFill>
              </a:rPr>
              <a:t>XQuery</a:t>
            </a:r>
            <a:r>
              <a:rPr lang="en-US" sz="2400" b="1" i="1" dirty="0">
                <a:solidFill>
                  <a:schemeClr val="bg2">
                    <a:lumMod val="50000"/>
                  </a:schemeClr>
                </a:solidFill>
              </a:rPr>
              <a:t>?</a:t>
            </a:r>
            <a:r>
              <a:rPr lang="en-US" sz="2400" b="1" dirty="0">
                <a:solidFill>
                  <a:schemeClr val="bg2">
                    <a:lumMod val="50000"/>
                  </a:schemeClr>
                </a:solidFill>
              </a:rPr>
              <a:t>  </a:t>
            </a:r>
            <a:r>
              <a:rPr lang="en-US" sz="2400" b="1" i="1" dirty="0">
                <a:solidFill>
                  <a:schemeClr val="bg2">
                    <a:lumMod val="50000"/>
                  </a:schemeClr>
                </a:solidFill>
              </a:rPr>
              <a:t>It’s the developer’s choice </a:t>
            </a:r>
          </a:p>
        </p:txBody>
      </p:sp>
      <p:sp>
        <p:nvSpPr>
          <p:cNvPr id="7" name="Slide Number Placeholder 6"/>
          <p:cNvSpPr>
            <a:spLocks noGrp="1"/>
          </p:cNvSpPr>
          <p:nvPr>
            <p:ph type="sldNum" sz="quarter" idx="12"/>
          </p:nvPr>
        </p:nvSpPr>
        <p:spPr/>
        <p:txBody>
          <a:bodyPr/>
          <a:lstStyle/>
          <a:p>
            <a:fld id="{C51EAA63-D034-42AE-91FA-B13B9518C7BE}" type="slidenum">
              <a:rPr lang="en-US" smtClean="0"/>
              <a:pPr/>
              <a:t>41</a:t>
            </a:fld>
            <a:endParaRPr lang="en-US" dirty="0"/>
          </a:p>
        </p:txBody>
      </p:sp>
    </p:spTree>
    <p:extLst>
      <p:ext uri="{BB962C8B-B14F-4D97-AF65-F5344CB8AC3E}">
        <p14:creationId xmlns:p14="http://schemas.microsoft.com/office/powerpoint/2010/main" val="832563807"/>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91850" y="221035"/>
            <a:ext cx="10969929" cy="541860"/>
          </a:xfrm>
        </p:spPr>
        <p:txBody>
          <a:bodyPr/>
          <a:lstStyle/>
          <a:p>
            <a:pPr eaLnBrk="1" hangingPunct="1"/>
            <a:r>
              <a:rPr lang="en-US" dirty="0" smtClean="0"/>
              <a:t>XSLT Mapper</a:t>
            </a:r>
            <a:endParaRPr lang="en-US" dirty="0" smtClean="0">
              <a:solidFill>
                <a:srgbClr val="FF0000"/>
              </a:solidFill>
            </a:endParaRPr>
          </a:p>
        </p:txBody>
      </p:sp>
      <p:sp>
        <p:nvSpPr>
          <p:cNvPr id="11267" name="Content Placeholder 5"/>
          <p:cNvSpPr>
            <a:spLocks noGrp="1"/>
          </p:cNvSpPr>
          <p:nvPr>
            <p:ph sz="half" idx="1"/>
          </p:nvPr>
        </p:nvSpPr>
        <p:spPr>
          <a:xfrm>
            <a:off x="947551" y="1679944"/>
            <a:ext cx="4878404" cy="4321432"/>
          </a:xfrm>
        </p:spPr>
        <p:txBody>
          <a:bodyPr/>
          <a:lstStyle/>
          <a:p>
            <a:pPr>
              <a:spcBef>
                <a:spcPct val="0"/>
              </a:spcBef>
            </a:pPr>
            <a:r>
              <a:rPr lang="en-US" dirty="0" smtClean="0"/>
              <a:t>Better support for very large and complex </a:t>
            </a:r>
            <a:r>
              <a:rPr lang="en-US" dirty="0" err="1" smtClean="0"/>
              <a:t>stylesheets</a:t>
            </a:r>
            <a:endParaRPr lang="en-US" dirty="0" smtClean="0"/>
          </a:p>
          <a:p>
            <a:pPr>
              <a:spcBef>
                <a:spcPct val="0"/>
              </a:spcBef>
            </a:pPr>
            <a:r>
              <a:rPr lang="en-US" dirty="0" smtClean="0"/>
              <a:t>Multi-template support</a:t>
            </a:r>
          </a:p>
          <a:p>
            <a:pPr>
              <a:spcBef>
                <a:spcPct val="0"/>
              </a:spcBef>
            </a:pPr>
            <a:r>
              <a:rPr lang="en-US" dirty="0" smtClean="0"/>
              <a:t>Source &amp; target structures from sample XML</a:t>
            </a:r>
          </a:p>
          <a:p>
            <a:pPr>
              <a:spcBef>
                <a:spcPct val="0"/>
              </a:spcBef>
            </a:pPr>
            <a:r>
              <a:rPr lang="en-US" dirty="0" smtClean="0"/>
              <a:t>XSLT execution sequence</a:t>
            </a:r>
          </a:p>
          <a:p>
            <a:pPr>
              <a:spcBef>
                <a:spcPct val="0"/>
              </a:spcBef>
            </a:pPr>
            <a:r>
              <a:rPr lang="en-US" dirty="0" smtClean="0"/>
              <a:t>Testing capabilities</a:t>
            </a:r>
          </a:p>
          <a:p>
            <a:pPr>
              <a:spcBef>
                <a:spcPct val="0"/>
              </a:spcBef>
              <a:buNone/>
            </a:pPr>
            <a:endParaRPr lang="en-US" dirty="0" smtClean="0"/>
          </a:p>
        </p:txBody>
      </p:sp>
      <p:pic>
        <p:nvPicPr>
          <p:cNvPr id="7" name="Picture 4"/>
          <p:cNvPicPr>
            <a:picLocks noChangeAspect="1" noChangeArrowheads="1"/>
          </p:cNvPicPr>
          <p:nvPr/>
        </p:nvPicPr>
        <p:blipFill>
          <a:blip r:embed="rId3" cstate="print"/>
          <a:srcRect/>
          <a:stretch>
            <a:fillRect/>
          </a:stretch>
        </p:blipFill>
        <p:spPr bwMode="auto">
          <a:xfrm>
            <a:off x="6107501" y="3010886"/>
            <a:ext cx="5138428" cy="307361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 name="Picture 5" descr="ᣬڴ°"/>
          <p:cNvPicPr>
            <a:picLocks noChangeAspect="1" noChangeArrowheads="1"/>
          </p:cNvPicPr>
          <p:nvPr/>
        </p:nvPicPr>
        <p:blipFill>
          <a:blip r:embed="rId4" cstate="print"/>
          <a:srcRect/>
          <a:stretch>
            <a:fillRect/>
          </a:stretch>
        </p:blipFill>
        <p:spPr bwMode="auto">
          <a:xfrm>
            <a:off x="6092519" y="264546"/>
            <a:ext cx="5200980" cy="257721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4294967295"/>
          </p:nvPr>
        </p:nvSpPr>
        <p:spPr>
          <a:xfrm>
            <a:off x="11277600" y="6556248"/>
            <a:ext cx="381661" cy="182880"/>
          </a:xfrm>
          <a:prstGeom prst="rect">
            <a:avLst/>
          </a:prstGeom>
        </p:spPr>
        <p:txBody>
          <a:bodyPr/>
          <a:lstStyle/>
          <a:p>
            <a:fld id="{C51EAA63-D034-42AE-91FA-B13B9518C7BE}" type="slidenum">
              <a:rPr lang="en-US" smtClean="0"/>
              <a:pPr/>
              <a:t>42</a:t>
            </a:fld>
            <a:endParaRPr lang="en-US" dirty="0"/>
          </a:p>
        </p:txBody>
      </p:sp>
    </p:spTree>
    <p:extLst>
      <p:ext uri="{BB962C8B-B14F-4D97-AF65-F5344CB8AC3E}">
        <p14:creationId xmlns:p14="http://schemas.microsoft.com/office/powerpoint/2010/main" val="2642377527"/>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055415" y="258234"/>
            <a:ext cx="10106567" cy="755651"/>
          </a:xfrm>
        </p:spPr>
        <p:txBody>
          <a:bodyPr/>
          <a:lstStyle/>
          <a:p>
            <a:r>
              <a:rPr lang="en-US" dirty="0" smtClean="0"/>
              <a:t>Fault Policy Editor</a:t>
            </a:r>
          </a:p>
        </p:txBody>
      </p:sp>
      <p:sp>
        <p:nvSpPr>
          <p:cNvPr id="240643" name="Content Placeholder 5"/>
          <p:cNvSpPr txBox="1">
            <a:spLocks/>
          </p:cNvSpPr>
          <p:nvPr/>
        </p:nvSpPr>
        <p:spPr bwMode="auto">
          <a:xfrm>
            <a:off x="922099" y="1128186"/>
            <a:ext cx="9478080" cy="1763183"/>
          </a:xfrm>
          <a:prstGeom prst="rect">
            <a:avLst/>
          </a:prstGeom>
          <a:noFill/>
          <a:ln w="9525">
            <a:noFill/>
            <a:miter lim="800000"/>
            <a:headEnd/>
            <a:tailEnd/>
          </a:ln>
        </p:spPr>
        <p:txBody>
          <a:bodyPr lIns="0" tIns="0" rIns="0" bIns="0"/>
          <a:lstStyle/>
          <a:p>
            <a:pPr marL="302631" indent="-222212" defTabSz="302631">
              <a:spcAft>
                <a:spcPts val="800"/>
              </a:spcAft>
              <a:buClr>
                <a:srgbClr val="FF0000"/>
              </a:buClr>
              <a:buSzPct val="85000"/>
              <a:buFont typeface="Wingdings" pitchFamily="2" charset="2"/>
              <a:buChar char="§"/>
            </a:pPr>
            <a:r>
              <a:rPr lang="en-US" sz="2100" dirty="0"/>
              <a:t>Design &amp; Edit Fault Policies</a:t>
            </a:r>
          </a:p>
          <a:p>
            <a:pPr marL="302631" indent="-222212" defTabSz="302631">
              <a:spcAft>
                <a:spcPts val="800"/>
              </a:spcAft>
              <a:buClr>
                <a:srgbClr val="FF0000"/>
              </a:buClr>
              <a:buSzPct val="85000"/>
              <a:buFont typeface="Wingdings" pitchFamily="2" charset="2"/>
              <a:buChar char="§"/>
            </a:pPr>
            <a:r>
              <a:rPr lang="en-US" sz="2100" dirty="0"/>
              <a:t>Catches all faults - business and runtime</a:t>
            </a:r>
          </a:p>
          <a:p>
            <a:pPr marL="302631" indent="-222212" defTabSz="302631">
              <a:spcAft>
                <a:spcPts val="800"/>
              </a:spcAft>
              <a:buClr>
                <a:srgbClr val="FF0000"/>
              </a:buClr>
              <a:buSzPct val="85000"/>
              <a:buFont typeface="Wingdings" pitchFamily="2" charset="2"/>
              <a:buChar char="§"/>
            </a:pPr>
            <a:r>
              <a:rPr lang="en-US" sz="2100" dirty="0"/>
              <a:t>Fault policy includes multiple faults, corresponds Actions and Alerts</a:t>
            </a:r>
          </a:p>
          <a:p>
            <a:pPr marL="302631" indent="-222212" defTabSz="302631">
              <a:spcAft>
                <a:spcPts val="800"/>
              </a:spcAft>
              <a:buClr>
                <a:srgbClr val="FF0000"/>
              </a:buClr>
              <a:buSzPct val="85000"/>
              <a:buFont typeface="Wingdings" pitchFamily="2" charset="2"/>
              <a:buChar char="§"/>
            </a:pPr>
            <a:endParaRPr lang="en-US" sz="2100" dirty="0"/>
          </a:p>
          <a:p>
            <a:pPr marL="302631" indent="-222212" defTabSz="302631">
              <a:spcAft>
                <a:spcPts val="800"/>
              </a:spcAft>
              <a:buClr>
                <a:srgbClr val="FF0000"/>
              </a:buClr>
              <a:buSzPct val="85000"/>
            </a:pPr>
            <a:endParaRPr lang="en-US" sz="2100" dirty="0"/>
          </a:p>
        </p:txBody>
      </p:sp>
      <p:grpSp>
        <p:nvGrpSpPr>
          <p:cNvPr id="2" name="Group 14"/>
          <p:cNvGrpSpPr>
            <a:grpSpLocks/>
          </p:cNvGrpSpPr>
          <p:nvPr/>
        </p:nvGrpSpPr>
        <p:grpSpPr bwMode="auto">
          <a:xfrm>
            <a:off x="484064" y="2781302"/>
            <a:ext cx="11427023" cy="3291417"/>
            <a:chOff x="361950" y="2085975"/>
            <a:chExt cx="8572500" cy="2468226"/>
          </a:xfrm>
        </p:grpSpPr>
        <p:pic>
          <p:nvPicPr>
            <p:cNvPr id="240646" name="Picture 2"/>
            <p:cNvPicPr>
              <a:picLocks noChangeAspect="1" noChangeArrowheads="1"/>
            </p:cNvPicPr>
            <p:nvPr/>
          </p:nvPicPr>
          <p:blipFill>
            <a:blip r:embed="rId3" cstate="print"/>
            <a:srcRect/>
            <a:stretch>
              <a:fillRect/>
            </a:stretch>
          </p:blipFill>
          <p:spPr bwMode="auto">
            <a:xfrm>
              <a:off x="2552700" y="2085975"/>
              <a:ext cx="6381750" cy="2468226"/>
            </a:xfrm>
            <a:prstGeom prst="rect">
              <a:avLst/>
            </a:prstGeom>
            <a:noFill/>
            <a:ln w="9525">
              <a:noFill/>
              <a:miter lim="800000"/>
              <a:headEnd/>
              <a:tailEnd/>
            </a:ln>
          </p:spPr>
        </p:pic>
        <p:pic>
          <p:nvPicPr>
            <p:cNvPr id="240647" name="Picture 4"/>
            <p:cNvPicPr>
              <a:picLocks noChangeAspect="1" noChangeArrowheads="1"/>
            </p:cNvPicPr>
            <p:nvPr/>
          </p:nvPicPr>
          <p:blipFill>
            <a:blip r:embed="rId4" cstate="print"/>
            <a:srcRect/>
            <a:stretch>
              <a:fillRect/>
            </a:stretch>
          </p:blipFill>
          <p:spPr bwMode="auto">
            <a:xfrm>
              <a:off x="361950" y="2424113"/>
              <a:ext cx="1840533" cy="1728787"/>
            </a:xfrm>
            <a:prstGeom prst="rect">
              <a:avLst/>
            </a:prstGeom>
            <a:noFill/>
            <a:ln w="9525">
              <a:noFill/>
              <a:miter lim="800000"/>
              <a:headEnd/>
              <a:tailEnd/>
            </a:ln>
          </p:spPr>
        </p:pic>
        <p:sp>
          <p:nvSpPr>
            <p:cNvPr id="13" name="Bent Arrow 12"/>
            <p:cNvSpPr/>
            <p:nvPr/>
          </p:nvSpPr>
          <p:spPr>
            <a:xfrm flipH="1">
              <a:off x="2238375" y="3238343"/>
              <a:ext cx="923925" cy="361901"/>
            </a:xfrm>
            <a:prstGeom prst="bentArrow">
              <a:avLst>
                <a:gd name="adj1" fmla="val 15384"/>
                <a:gd name="adj2" fmla="val 12904"/>
                <a:gd name="adj3" fmla="val 25000"/>
                <a:gd name="adj4" fmla="val 23305"/>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14" name="Rounded Rectangle 13"/>
          <p:cNvSpPr/>
          <p:nvPr/>
        </p:nvSpPr>
        <p:spPr>
          <a:xfrm>
            <a:off x="3874080" y="4800601"/>
            <a:ext cx="545958" cy="2921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a:defRPr/>
            </a:pPr>
            <a:endParaRPr lang="en-US" dirty="0"/>
          </a:p>
        </p:txBody>
      </p:sp>
    </p:spTree>
    <p:extLst>
      <p:ext uri="{BB962C8B-B14F-4D97-AF65-F5344CB8AC3E}">
        <p14:creationId xmlns:p14="http://schemas.microsoft.com/office/powerpoint/2010/main" val="3749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1055414" y="258234"/>
            <a:ext cx="10969943" cy="755651"/>
          </a:xfrm>
        </p:spPr>
        <p:txBody>
          <a:bodyPr/>
          <a:lstStyle/>
          <a:p>
            <a:pPr indent="-302631"/>
            <a:r>
              <a:rPr lang="en-US" dirty="0" smtClean="0"/>
              <a:t>Encrypt/Decrypt Personally-Identifiable Info (PII)</a:t>
            </a:r>
          </a:p>
        </p:txBody>
      </p:sp>
      <p:sp>
        <p:nvSpPr>
          <p:cNvPr id="241667" name="Content Placeholder 5"/>
          <p:cNvSpPr txBox="1">
            <a:spLocks/>
          </p:cNvSpPr>
          <p:nvPr/>
        </p:nvSpPr>
        <p:spPr bwMode="auto">
          <a:xfrm>
            <a:off x="964421" y="1018119"/>
            <a:ext cx="9478080" cy="1763183"/>
          </a:xfrm>
          <a:prstGeom prst="rect">
            <a:avLst/>
          </a:prstGeom>
          <a:noFill/>
          <a:ln w="9525">
            <a:noFill/>
            <a:miter lim="800000"/>
            <a:headEnd/>
            <a:tailEnd/>
          </a:ln>
        </p:spPr>
        <p:txBody>
          <a:bodyPr lIns="0" tIns="0" rIns="0" bIns="0"/>
          <a:lstStyle/>
          <a:p>
            <a:pPr marL="302631" indent="-222212" defTabSz="302631">
              <a:spcAft>
                <a:spcPts val="800"/>
              </a:spcAft>
              <a:buClr>
                <a:srgbClr val="FF0000"/>
              </a:buClr>
              <a:buSzPct val="85000"/>
              <a:buFont typeface="Wingdings" pitchFamily="2" charset="2"/>
              <a:buChar char="§"/>
            </a:pPr>
            <a:r>
              <a:rPr lang="en-US" sz="2100" dirty="0"/>
              <a:t>Protect sensitive data from appearing as clear text in admin consoles</a:t>
            </a:r>
          </a:p>
          <a:p>
            <a:pPr marL="302631" indent="-222212" defTabSz="302631">
              <a:spcAft>
                <a:spcPts val="800"/>
              </a:spcAft>
              <a:buClr>
                <a:srgbClr val="FF0000"/>
              </a:buClr>
              <a:buSzPct val="85000"/>
              <a:buFont typeface="Wingdings" pitchFamily="2" charset="2"/>
              <a:buChar char="§"/>
            </a:pPr>
            <a:r>
              <a:rPr lang="en-US" sz="2100" dirty="0"/>
              <a:t>Encrypt/Decrypt specific fields in messages</a:t>
            </a:r>
          </a:p>
          <a:p>
            <a:pPr marL="302631" indent="-222212" defTabSz="302631">
              <a:spcAft>
                <a:spcPts val="800"/>
              </a:spcAft>
              <a:buClr>
                <a:srgbClr val="FF0000"/>
              </a:buClr>
              <a:buSzPct val="85000"/>
              <a:buFont typeface="Wingdings" pitchFamily="2" charset="2"/>
              <a:buChar char="§"/>
            </a:pPr>
            <a:r>
              <a:rPr lang="en-US" sz="2100" dirty="0"/>
              <a:t>Available in SOA and Service Bus </a:t>
            </a:r>
          </a:p>
          <a:p>
            <a:pPr marL="302631" indent="-222212" defTabSz="302631">
              <a:spcAft>
                <a:spcPts val="800"/>
              </a:spcAft>
              <a:buClr>
                <a:srgbClr val="FF0000"/>
              </a:buClr>
              <a:buSzPct val="85000"/>
              <a:buFont typeface="Wingdings" pitchFamily="2" charset="2"/>
              <a:buChar char="§"/>
            </a:pPr>
            <a:endParaRPr lang="en-US" sz="2100" dirty="0"/>
          </a:p>
          <a:p>
            <a:pPr marL="302631" indent="-222212" defTabSz="302631">
              <a:spcAft>
                <a:spcPts val="800"/>
              </a:spcAft>
              <a:buClr>
                <a:srgbClr val="FF0000"/>
              </a:buClr>
              <a:buSzPct val="85000"/>
              <a:buFont typeface="Wingdings" pitchFamily="2" charset="2"/>
              <a:buChar char="§"/>
            </a:pPr>
            <a:endParaRPr lang="en-US" sz="2100" dirty="0"/>
          </a:p>
          <a:p>
            <a:pPr marL="302631" indent="-222212" defTabSz="302631">
              <a:spcAft>
                <a:spcPts val="800"/>
              </a:spcAft>
              <a:buClr>
                <a:srgbClr val="FF0000"/>
              </a:buClr>
              <a:buSzPct val="85000"/>
            </a:pPr>
            <a:endParaRPr lang="en-US" sz="2100" dirty="0"/>
          </a:p>
        </p:txBody>
      </p:sp>
      <p:grpSp>
        <p:nvGrpSpPr>
          <p:cNvPr id="2" name="Group 14"/>
          <p:cNvGrpSpPr>
            <a:grpSpLocks/>
          </p:cNvGrpSpPr>
          <p:nvPr/>
        </p:nvGrpSpPr>
        <p:grpSpPr bwMode="auto">
          <a:xfrm>
            <a:off x="1567515" y="2679700"/>
            <a:ext cx="9594467" cy="3429000"/>
            <a:chOff x="1174876" y="2009553"/>
            <a:chExt cx="7197600" cy="2572055"/>
          </a:xfrm>
        </p:grpSpPr>
        <p:pic>
          <p:nvPicPr>
            <p:cNvPr id="241669" name="Picture 6"/>
            <p:cNvPicPr>
              <a:picLocks noChangeAspect="1" noChangeArrowheads="1"/>
            </p:cNvPicPr>
            <p:nvPr/>
          </p:nvPicPr>
          <p:blipFill>
            <a:blip r:embed="rId3" cstate="print"/>
            <a:srcRect/>
            <a:stretch>
              <a:fillRect/>
            </a:stretch>
          </p:blipFill>
          <p:spPr bwMode="auto">
            <a:xfrm>
              <a:off x="1174876" y="2009553"/>
              <a:ext cx="1913440" cy="2075346"/>
            </a:xfrm>
            <a:prstGeom prst="rect">
              <a:avLst/>
            </a:prstGeom>
            <a:noFill/>
            <a:ln w="9525">
              <a:noFill/>
              <a:miter lim="800000"/>
              <a:headEnd/>
              <a:tailEnd/>
            </a:ln>
          </p:spPr>
        </p:pic>
        <p:pic>
          <p:nvPicPr>
            <p:cNvPr id="241670" name="Picture 5"/>
            <p:cNvPicPr>
              <a:picLocks noChangeAspect="1" noChangeArrowheads="1"/>
            </p:cNvPicPr>
            <p:nvPr/>
          </p:nvPicPr>
          <p:blipFill>
            <a:blip r:embed="rId4" cstate="print"/>
            <a:srcRect/>
            <a:stretch>
              <a:fillRect/>
            </a:stretch>
          </p:blipFill>
          <p:spPr bwMode="auto">
            <a:xfrm>
              <a:off x="2971800" y="2085974"/>
              <a:ext cx="3703749" cy="1933575"/>
            </a:xfrm>
            <a:prstGeom prst="rect">
              <a:avLst/>
            </a:prstGeom>
            <a:noFill/>
            <a:ln w="9525">
              <a:noFill/>
              <a:miter lim="800000"/>
              <a:headEnd/>
              <a:tailEnd/>
            </a:ln>
          </p:spPr>
        </p:pic>
        <p:pic>
          <p:nvPicPr>
            <p:cNvPr id="241671" name="Picture 4"/>
            <p:cNvPicPr>
              <a:picLocks noChangeAspect="1" noChangeArrowheads="1"/>
            </p:cNvPicPr>
            <p:nvPr/>
          </p:nvPicPr>
          <p:blipFill>
            <a:blip r:embed="rId5" cstate="print"/>
            <a:srcRect/>
            <a:stretch>
              <a:fillRect/>
            </a:stretch>
          </p:blipFill>
          <p:spPr bwMode="auto">
            <a:xfrm>
              <a:off x="4919664" y="2971800"/>
              <a:ext cx="3452812" cy="1609808"/>
            </a:xfrm>
            <a:prstGeom prst="rect">
              <a:avLst/>
            </a:prstGeom>
            <a:noFill/>
            <a:ln w="9525">
              <a:noFill/>
              <a:miter lim="800000"/>
              <a:headEnd/>
              <a:tailEnd/>
            </a:ln>
          </p:spPr>
        </p:pic>
      </p:grpSp>
    </p:spTree>
    <p:extLst>
      <p:ext uri="{BB962C8B-B14F-4D97-AF65-F5344CB8AC3E}">
        <p14:creationId xmlns:p14="http://schemas.microsoft.com/office/powerpoint/2010/main" val="197694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45</a:t>
            </a:fld>
            <a:endParaRPr lang="en-US" dirty="0"/>
          </a:p>
        </p:txBody>
      </p:sp>
    </p:spTree>
    <p:extLst>
      <p:ext uri="{BB962C8B-B14F-4D97-AF65-F5344CB8AC3E}">
        <p14:creationId xmlns:p14="http://schemas.microsoft.com/office/powerpoint/2010/main" val="316303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介绍</a:t>
            </a:r>
            <a:endParaRPr lang="zh-CN" altLang="en-US" dirty="0"/>
          </a:p>
        </p:txBody>
      </p:sp>
      <p:sp>
        <p:nvSpPr>
          <p:cNvPr id="3" name="Content Placeholder 2"/>
          <p:cNvSpPr>
            <a:spLocks noGrp="1"/>
          </p:cNvSpPr>
          <p:nvPr>
            <p:ph idx="1"/>
          </p:nvPr>
        </p:nvSpPr>
        <p:spPr/>
        <p:txBody>
          <a:bodyPr/>
          <a:lstStyle/>
          <a:p>
            <a:r>
              <a:rPr lang="zh-CN" altLang="en-US" dirty="0"/>
              <a:t>图</a:t>
            </a:r>
            <a:r>
              <a:rPr lang="en-US" altLang="zh-CN" dirty="0"/>
              <a:t>1 - Oracle SOA</a:t>
            </a:r>
            <a:r>
              <a:rPr lang="zh-CN" altLang="en-US" dirty="0"/>
              <a:t>套件的一个关键区别是，通过将云，移动和物联网设备的不同需求与现有的内部部署应用程序相集成，可以进行简化。</a:t>
            </a: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5</a:t>
            </a:fld>
            <a:endParaRPr lang="zh-CN" altLang="en-US" dirty="0">
              <a:solidFill>
                <a:srgbClr val="5F5F5F">
                  <a:lumMod val="60000"/>
                  <a:lumOff val="4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090" y="2505075"/>
            <a:ext cx="7277100"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27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r>
              <a:rPr lang="en-US" altLang="zh-CN" dirty="0"/>
              <a:t>Oracle SOA Suite 12c</a:t>
            </a:r>
            <a:r>
              <a:rPr lang="zh-CN" altLang="en-US" dirty="0"/>
              <a:t>是</a:t>
            </a:r>
            <a:r>
              <a:rPr lang="en-US" altLang="zh-CN" dirty="0"/>
              <a:t>Oracle</a:t>
            </a:r>
            <a:r>
              <a:rPr lang="zh-CN" altLang="en-US" dirty="0"/>
              <a:t>融合中间件系列产品的成员。 本白皮书介绍了</a:t>
            </a:r>
            <a:r>
              <a:rPr lang="en-US" altLang="zh-CN" dirty="0"/>
              <a:t>Oracle SOA</a:t>
            </a:r>
            <a:r>
              <a:rPr lang="zh-CN" altLang="en-US" dirty="0"/>
              <a:t>套件</a:t>
            </a:r>
            <a:r>
              <a:rPr lang="en-US" altLang="zh-CN" dirty="0"/>
              <a:t>12c</a:t>
            </a:r>
            <a:r>
              <a:rPr lang="zh-CN" altLang="en-US" dirty="0"/>
              <a:t>中的各种工具和功能，以及它们如何协同工作以提供全面的</a:t>
            </a:r>
            <a:r>
              <a:rPr lang="en-US" altLang="zh-CN" dirty="0"/>
              <a:t>SOA</a:t>
            </a:r>
            <a:r>
              <a:rPr lang="zh-CN" altLang="en-US" dirty="0"/>
              <a:t>解决方案。 </a:t>
            </a:r>
            <a:endParaRPr lang="en-US" altLang="zh-CN" dirty="0" smtClean="0"/>
          </a:p>
          <a:p>
            <a:r>
              <a:rPr lang="en-US" altLang="zh-CN" dirty="0" smtClean="0"/>
              <a:t>Oracle </a:t>
            </a:r>
            <a:r>
              <a:rPr lang="en-US" altLang="zh-CN" dirty="0"/>
              <a:t>SOA</a:t>
            </a:r>
            <a:r>
              <a:rPr lang="zh-CN" altLang="en-US" dirty="0"/>
              <a:t>套件</a:t>
            </a:r>
            <a:r>
              <a:rPr lang="en-US" altLang="zh-CN" dirty="0"/>
              <a:t>12c</a:t>
            </a:r>
            <a:r>
              <a:rPr lang="zh-CN" altLang="en-US" dirty="0"/>
              <a:t>是一个领先的完整，集成和最佳的平台。 在这些差异化方面，它通过以下方面实现了下一代服务集成功能</a:t>
            </a:r>
            <a:r>
              <a:rPr lang="zh-CN" altLang="en-US" dirty="0" smtClean="0"/>
              <a:t>：</a:t>
            </a:r>
            <a:endParaRPr lang="en-US" altLang="zh-CN" dirty="0" smtClean="0"/>
          </a:p>
          <a:p>
            <a:r>
              <a:rPr lang="en-US" altLang="zh-CN" dirty="0" smtClean="0"/>
              <a:t>»</a:t>
            </a:r>
            <a:r>
              <a:rPr lang="zh-CN" altLang="en-US" dirty="0"/>
              <a:t>用于开发服务和组合应用程序的统一工具集。 </a:t>
            </a:r>
            <a:endParaRPr lang="en-US" altLang="zh-CN" dirty="0" smtClean="0"/>
          </a:p>
          <a:p>
            <a:r>
              <a:rPr lang="en-US" altLang="zh-CN" dirty="0" smtClean="0"/>
              <a:t>»</a:t>
            </a:r>
            <a:r>
              <a:rPr lang="zh-CN" altLang="en-US" dirty="0"/>
              <a:t>一个基于标准的平台，可以通过现代</a:t>
            </a:r>
            <a:r>
              <a:rPr lang="en-US" altLang="zh-CN" dirty="0"/>
              <a:t>Web</a:t>
            </a:r>
            <a:r>
              <a:rPr lang="zh-CN" altLang="en-US" dirty="0"/>
              <a:t>应用程序实现服务和易于使用，使企业能够快速，轻松地适应业务和</a:t>
            </a:r>
            <a:r>
              <a:rPr lang="en-US" altLang="zh-CN" dirty="0"/>
              <a:t>IT</a:t>
            </a:r>
            <a:r>
              <a:rPr lang="zh-CN" altLang="en-US" dirty="0"/>
              <a:t>环境的变化。 </a:t>
            </a:r>
            <a:endParaRPr lang="en-US" altLang="zh-CN" dirty="0" smtClean="0"/>
          </a:p>
          <a:p>
            <a:r>
              <a:rPr lang="en-US" altLang="zh-CN" dirty="0" smtClean="0"/>
              <a:t>»</a:t>
            </a:r>
            <a:r>
              <a:rPr lang="zh-CN" altLang="en-US" dirty="0"/>
              <a:t>更好的可视性，控制和分析来控制服务和流程在整个生命周期中的部署，重用和更改。</a:t>
            </a: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6</a:t>
            </a:fld>
            <a:endParaRPr lang="zh-CN" altLang="en-US" dirty="0">
              <a:solidFill>
                <a:srgbClr val="5F5F5F">
                  <a:lumMod val="60000"/>
                  <a:lumOff val="40000"/>
                </a:srgbClr>
              </a:solidFill>
            </a:endParaRPr>
          </a:p>
        </p:txBody>
      </p:sp>
    </p:spTree>
    <p:extLst>
      <p:ext uri="{BB962C8B-B14F-4D97-AF65-F5344CB8AC3E}">
        <p14:creationId xmlns:p14="http://schemas.microsoft.com/office/powerpoint/2010/main" val="5338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689" y="726440"/>
            <a:ext cx="11128097" cy="889000"/>
          </a:xfrm>
        </p:spPr>
        <p:txBody>
          <a:bodyPr/>
          <a:lstStyle/>
          <a:p>
            <a:r>
              <a:rPr lang="zh-CN" altLang="en-US" dirty="0"/>
              <a:t>完整的</a:t>
            </a:r>
            <a:r>
              <a:rPr lang="en-US" altLang="zh-CN" dirty="0"/>
              <a:t>Oracle SOA</a:t>
            </a:r>
            <a:r>
              <a:rPr lang="zh-CN" altLang="en-US" dirty="0"/>
              <a:t>套件</a:t>
            </a:r>
            <a:r>
              <a:rPr lang="en-US" altLang="zh-CN" dirty="0"/>
              <a:t>12c</a:t>
            </a:r>
            <a:r>
              <a:rPr lang="zh-CN" altLang="en-US" dirty="0"/>
              <a:t>涵盖了您提供强大，灵活和可靠的</a:t>
            </a:r>
            <a:r>
              <a:rPr lang="en-US" altLang="zh-CN" dirty="0"/>
              <a:t>SOA</a:t>
            </a:r>
            <a:r>
              <a:rPr lang="zh-CN" altLang="en-US" dirty="0"/>
              <a:t>解决方案所需的所有功能。 以下是关于主要重点领域的套件功能的部分列表：</a:t>
            </a:r>
          </a:p>
        </p:txBody>
      </p:sp>
      <p:sp>
        <p:nvSpPr>
          <p:cNvPr id="3" name="Content Placeholder 2"/>
          <p:cNvSpPr>
            <a:spLocks noGrp="1"/>
          </p:cNvSpPr>
          <p:nvPr>
            <p:ph idx="1"/>
          </p:nvPr>
        </p:nvSpPr>
        <p:spPr/>
        <p:txBody>
          <a:bodyPr/>
          <a:lstStyle/>
          <a:p>
            <a:r>
              <a:rPr lang="zh-CN" altLang="en-US" dirty="0" smtClean="0"/>
              <a:t>图</a:t>
            </a:r>
            <a:endParaRPr lang="zh-CN" altLang="en-US" dirty="0"/>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Restricted</a:t>
            </a:r>
            <a:endParaRPr lang="en-US" dirty="0" smtClean="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altLang="zh-CN" smtClean="0">
                <a:solidFill>
                  <a:srgbClr val="5F5F5F">
                    <a:lumMod val="60000"/>
                    <a:lumOff val="40000"/>
                  </a:srgbClr>
                </a:solidFill>
              </a:rPr>
              <a:pPr/>
              <a:t>7</a:t>
            </a:fld>
            <a:endParaRPr lang="zh-CN" altLang="en-US" dirty="0">
              <a:solidFill>
                <a:srgbClr val="5F5F5F">
                  <a:lumMod val="60000"/>
                  <a:lumOff val="40000"/>
                </a:srgbClr>
              </a:solidFill>
            </a:endParaRPr>
          </a:p>
        </p:txBody>
      </p:sp>
    </p:spTree>
    <p:extLst>
      <p:ext uri="{BB962C8B-B14F-4D97-AF65-F5344CB8AC3E}">
        <p14:creationId xmlns:p14="http://schemas.microsoft.com/office/powerpoint/2010/main" val="285008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391" y="406400"/>
            <a:ext cx="10975659" cy="889000"/>
          </a:xfrm>
        </p:spPr>
        <p:txBody>
          <a:bodyPr anchor="t"/>
          <a:lstStyle/>
          <a:p>
            <a:r>
              <a:rPr lang="en-US" sz="3200" b="1" dirty="0"/>
              <a:t>Before you can differentiate &amp; innovate, you need to SIMPLIFY</a:t>
            </a:r>
          </a:p>
        </p:txBody>
      </p:sp>
      <p:grpSp>
        <p:nvGrpSpPr>
          <p:cNvPr id="4" name="Group 88"/>
          <p:cNvGrpSpPr/>
          <p:nvPr/>
        </p:nvGrpSpPr>
        <p:grpSpPr>
          <a:xfrm>
            <a:off x="2847642" y="1909129"/>
            <a:ext cx="6189785" cy="3351335"/>
            <a:chOff x="179512" y="1177788"/>
            <a:chExt cx="4030804" cy="3127511"/>
          </a:xfrm>
        </p:grpSpPr>
        <p:sp>
          <p:nvSpPr>
            <p:cNvPr id="90" name="Cloud White"/>
            <p:cNvSpPr>
              <a:spLocks noChangeAspect="1"/>
            </p:cNvSpPr>
            <p:nvPr/>
          </p:nvSpPr>
          <p:spPr bwMode="auto">
            <a:xfrm>
              <a:off x="179512" y="2427734"/>
              <a:ext cx="1296144" cy="677832"/>
            </a:xfrm>
            <a:custGeom>
              <a:avLst/>
              <a:gdLst>
                <a:gd name="T0" fmla="*/ 3193 w 3580"/>
                <a:gd name="T1" fmla="*/ 967 h 2178"/>
                <a:gd name="T2" fmla="*/ 2918 w 3580"/>
                <a:gd name="T3" fmla="*/ 654 h 2178"/>
                <a:gd name="T4" fmla="*/ 2509 w 3580"/>
                <a:gd name="T5" fmla="*/ 526 h 2178"/>
                <a:gd name="T6" fmla="*/ 1775 w 3580"/>
                <a:gd name="T7" fmla="*/ 0 h 2178"/>
                <a:gd name="T8" fmla="*/ 1770 w 3580"/>
                <a:gd name="T9" fmla="*/ 0 h 2178"/>
                <a:gd name="T10" fmla="*/ 1281 w 3580"/>
                <a:gd name="T11" fmla="*/ 171 h 2178"/>
                <a:gd name="T12" fmla="*/ 1017 w 3580"/>
                <a:gd name="T13" fmla="*/ 574 h 2178"/>
                <a:gd name="T14" fmla="*/ 818 w 3580"/>
                <a:gd name="T15" fmla="*/ 548 h 2178"/>
                <a:gd name="T16" fmla="*/ 814 w 3580"/>
                <a:gd name="T17" fmla="*/ 548 h 2178"/>
                <a:gd name="T18" fmla="*/ 241 w 3580"/>
                <a:gd name="T19" fmla="*/ 784 h 2178"/>
                <a:gd name="T20" fmla="*/ 2 w 3580"/>
                <a:gd name="T21" fmla="*/ 1355 h 2178"/>
                <a:gd name="T22" fmla="*/ 236 w 3580"/>
                <a:gd name="T23" fmla="*/ 1932 h 2178"/>
                <a:gd name="T24" fmla="*/ 809 w 3580"/>
                <a:gd name="T25" fmla="*/ 2173 h 2178"/>
                <a:gd name="T26" fmla="*/ 814 w 3580"/>
                <a:gd name="T27" fmla="*/ 2173 h 2178"/>
                <a:gd name="T28" fmla="*/ 1291 w 3580"/>
                <a:gd name="T29" fmla="*/ 2017 h 2178"/>
                <a:gd name="T30" fmla="*/ 1762 w 3580"/>
                <a:gd name="T31" fmla="*/ 2178 h 2178"/>
                <a:gd name="T32" fmla="*/ 1767 w 3580"/>
                <a:gd name="T33" fmla="*/ 2178 h 2178"/>
                <a:gd name="T34" fmla="*/ 2212 w 3580"/>
                <a:gd name="T35" fmla="*/ 2040 h 2178"/>
                <a:gd name="T36" fmla="*/ 2486 w 3580"/>
                <a:gd name="T37" fmla="*/ 2090 h 2178"/>
                <a:gd name="T38" fmla="*/ 2489 w 3580"/>
                <a:gd name="T39" fmla="*/ 2090 h 2178"/>
                <a:gd name="T40" fmla="*/ 2874 w 3580"/>
                <a:gd name="T41" fmla="*/ 1989 h 2178"/>
                <a:gd name="T42" fmla="*/ 3039 w 3580"/>
                <a:gd name="T43" fmla="*/ 2017 h 2178"/>
                <a:gd name="T44" fmla="*/ 3042 w 3580"/>
                <a:gd name="T45" fmla="*/ 2017 h 2178"/>
                <a:gd name="T46" fmla="*/ 3578 w 3580"/>
                <a:gd name="T47" fmla="*/ 1484 h 2178"/>
                <a:gd name="T48" fmla="*/ 3193 w 3580"/>
                <a:gd name="T49" fmla="*/ 967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80" h="2178">
                  <a:moveTo>
                    <a:pt x="3193" y="967"/>
                  </a:moveTo>
                  <a:cubicBezTo>
                    <a:pt x="3131" y="840"/>
                    <a:pt x="3035" y="730"/>
                    <a:pt x="2918" y="654"/>
                  </a:cubicBezTo>
                  <a:cubicBezTo>
                    <a:pt x="2796" y="574"/>
                    <a:pt x="2655" y="530"/>
                    <a:pt x="2509" y="526"/>
                  </a:cubicBezTo>
                  <a:cubicBezTo>
                    <a:pt x="2401" y="212"/>
                    <a:pt x="2109" y="1"/>
                    <a:pt x="1775" y="0"/>
                  </a:cubicBezTo>
                  <a:cubicBezTo>
                    <a:pt x="1775" y="0"/>
                    <a:pt x="1775" y="0"/>
                    <a:pt x="1770" y="0"/>
                  </a:cubicBezTo>
                  <a:cubicBezTo>
                    <a:pt x="1593" y="0"/>
                    <a:pt x="1420" y="60"/>
                    <a:pt x="1281" y="171"/>
                  </a:cubicBezTo>
                  <a:cubicBezTo>
                    <a:pt x="1153" y="274"/>
                    <a:pt x="1060" y="416"/>
                    <a:pt x="1017" y="574"/>
                  </a:cubicBezTo>
                  <a:cubicBezTo>
                    <a:pt x="952" y="556"/>
                    <a:pt x="885" y="548"/>
                    <a:pt x="818" y="548"/>
                  </a:cubicBezTo>
                  <a:cubicBezTo>
                    <a:pt x="818" y="548"/>
                    <a:pt x="818" y="548"/>
                    <a:pt x="814" y="548"/>
                  </a:cubicBezTo>
                  <a:cubicBezTo>
                    <a:pt x="597" y="548"/>
                    <a:pt x="395" y="631"/>
                    <a:pt x="241" y="784"/>
                  </a:cubicBezTo>
                  <a:cubicBezTo>
                    <a:pt x="88" y="936"/>
                    <a:pt x="2" y="1140"/>
                    <a:pt x="2" y="1355"/>
                  </a:cubicBezTo>
                  <a:cubicBezTo>
                    <a:pt x="0" y="1573"/>
                    <a:pt x="83" y="1777"/>
                    <a:pt x="236" y="1932"/>
                  </a:cubicBezTo>
                  <a:cubicBezTo>
                    <a:pt x="388" y="2087"/>
                    <a:pt x="592" y="2172"/>
                    <a:pt x="809" y="2173"/>
                  </a:cubicBezTo>
                  <a:cubicBezTo>
                    <a:pt x="809" y="2173"/>
                    <a:pt x="809" y="2173"/>
                    <a:pt x="814" y="2173"/>
                  </a:cubicBezTo>
                  <a:cubicBezTo>
                    <a:pt x="988" y="2173"/>
                    <a:pt x="1153" y="2120"/>
                    <a:pt x="1291" y="2017"/>
                  </a:cubicBezTo>
                  <a:cubicBezTo>
                    <a:pt x="1428" y="2123"/>
                    <a:pt x="1589" y="2178"/>
                    <a:pt x="1762" y="2178"/>
                  </a:cubicBezTo>
                  <a:cubicBezTo>
                    <a:pt x="1762" y="2178"/>
                    <a:pt x="1762" y="2178"/>
                    <a:pt x="1767" y="2178"/>
                  </a:cubicBezTo>
                  <a:cubicBezTo>
                    <a:pt x="1927" y="2178"/>
                    <a:pt x="2080" y="2131"/>
                    <a:pt x="2212" y="2040"/>
                  </a:cubicBezTo>
                  <a:cubicBezTo>
                    <a:pt x="2300" y="2072"/>
                    <a:pt x="2391" y="2090"/>
                    <a:pt x="2486" y="2090"/>
                  </a:cubicBezTo>
                  <a:cubicBezTo>
                    <a:pt x="2486" y="2090"/>
                    <a:pt x="2486" y="2090"/>
                    <a:pt x="2489" y="2090"/>
                  </a:cubicBezTo>
                  <a:cubicBezTo>
                    <a:pt x="2625" y="2090"/>
                    <a:pt x="2757" y="2056"/>
                    <a:pt x="2874" y="1989"/>
                  </a:cubicBezTo>
                  <a:cubicBezTo>
                    <a:pt x="2928" y="2007"/>
                    <a:pt x="2983" y="2017"/>
                    <a:pt x="3039" y="2017"/>
                  </a:cubicBezTo>
                  <a:cubicBezTo>
                    <a:pt x="3039" y="2017"/>
                    <a:pt x="3039" y="2017"/>
                    <a:pt x="3042" y="2017"/>
                  </a:cubicBezTo>
                  <a:cubicBezTo>
                    <a:pt x="3337" y="2017"/>
                    <a:pt x="3576" y="1777"/>
                    <a:pt x="3578" y="1484"/>
                  </a:cubicBezTo>
                  <a:cubicBezTo>
                    <a:pt x="3580" y="1244"/>
                    <a:pt x="3422" y="1034"/>
                    <a:pt x="3193" y="967"/>
                  </a:cubicBezTo>
                  <a:close/>
                </a:path>
              </a:pathLst>
            </a:custGeom>
            <a:solidFill>
              <a:schemeClr val="bg1"/>
            </a:solidFill>
            <a:ln w="19050" cmpd="sng">
              <a:solidFill>
                <a:schemeClr val="tx1"/>
              </a:solidFill>
            </a:ln>
          </p:spPr>
          <p:txBody>
            <a:bodyPr vert="horz" wrap="square" lIns="324681" tIns="1298735" rIns="324681" bIns="162341" numCol="1" anchor="ctr" anchorCtr="0" compatLnSpc="1">
              <a:prstTxWarp prst="textNoShape">
                <a:avLst/>
              </a:prstTxWarp>
            </a:bodyPr>
            <a:lstStyle/>
            <a:p>
              <a:pPr algn="ctr" defTabSz="913966" fontAlgn="base">
                <a:spcBef>
                  <a:spcPct val="0"/>
                </a:spcBef>
                <a:spcAft>
                  <a:spcPct val="0"/>
                </a:spcAft>
              </a:pPr>
              <a:endParaRPr lang="en-US" sz="9600" dirty="0">
                <a:solidFill>
                  <a:srgbClr val="000000"/>
                </a:solidFill>
                <a:latin typeface="Arial" pitchFamily="34" charset="0"/>
                <a:ea typeface="MS PGothic" pitchFamily="34" charset="-128"/>
              </a:endParaRPr>
            </a:p>
          </p:txBody>
        </p:sp>
        <p:grpSp>
          <p:nvGrpSpPr>
            <p:cNvPr id="5" name="Group 90"/>
            <p:cNvGrpSpPr/>
            <p:nvPr/>
          </p:nvGrpSpPr>
          <p:grpSpPr>
            <a:xfrm>
              <a:off x="741168" y="1180454"/>
              <a:ext cx="697842" cy="791095"/>
              <a:chOff x="1028835" y="4125779"/>
              <a:chExt cx="5624417" cy="6375183"/>
            </a:xfrm>
          </p:grpSpPr>
          <p:sp>
            <p:nvSpPr>
              <p:cNvPr id="274" name="Rectangle 1029"/>
              <p:cNvSpPr>
                <a:spLocks noChangeArrowheads="1"/>
              </p:cNvSpPr>
              <p:nvPr/>
            </p:nvSpPr>
            <p:spPr bwMode="auto">
              <a:xfrm>
                <a:off x="1028835" y="4754036"/>
                <a:ext cx="5624417" cy="5063869"/>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5" name="Rectangle 1030"/>
              <p:cNvSpPr>
                <a:spLocks noChangeArrowheads="1"/>
              </p:cNvSpPr>
              <p:nvPr/>
            </p:nvSpPr>
            <p:spPr bwMode="auto">
              <a:xfrm>
                <a:off x="1532704" y="5719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6" name="Rectangle 1031"/>
              <p:cNvSpPr>
                <a:spLocks noChangeArrowheads="1"/>
              </p:cNvSpPr>
              <p:nvPr/>
            </p:nvSpPr>
            <p:spPr bwMode="auto">
              <a:xfrm>
                <a:off x="1786737" y="5931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7" name="Rectangle 1032"/>
              <p:cNvSpPr>
                <a:spLocks noChangeArrowheads="1"/>
              </p:cNvSpPr>
              <p:nvPr/>
            </p:nvSpPr>
            <p:spPr bwMode="auto">
              <a:xfrm>
                <a:off x="2040770" y="6142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96" name="Rectangle 1033"/>
              <p:cNvSpPr>
                <a:spLocks noChangeArrowheads="1"/>
              </p:cNvSpPr>
              <p:nvPr/>
            </p:nvSpPr>
            <p:spPr bwMode="auto">
              <a:xfrm>
                <a:off x="2294803" y="6354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02" name="Rectangle 1034"/>
              <p:cNvSpPr>
                <a:spLocks noChangeArrowheads="1"/>
              </p:cNvSpPr>
              <p:nvPr/>
            </p:nvSpPr>
            <p:spPr bwMode="auto">
              <a:xfrm>
                <a:off x="2548836" y="6566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03" name="Rectangle 1035"/>
              <p:cNvSpPr>
                <a:spLocks noChangeArrowheads="1"/>
              </p:cNvSpPr>
              <p:nvPr/>
            </p:nvSpPr>
            <p:spPr bwMode="auto">
              <a:xfrm>
                <a:off x="2802869" y="6777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07" name="Rectangle 1036"/>
              <p:cNvSpPr>
                <a:spLocks noChangeArrowheads="1"/>
              </p:cNvSpPr>
              <p:nvPr/>
            </p:nvSpPr>
            <p:spPr bwMode="auto">
              <a:xfrm>
                <a:off x="3095005" y="6993805"/>
                <a:ext cx="1511498" cy="1121835"/>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6" name="Group 334"/>
              <p:cNvGrpSpPr/>
              <p:nvPr/>
            </p:nvGrpSpPr>
            <p:grpSpPr>
              <a:xfrm rot="5400000">
                <a:off x="4376402" y="3366829"/>
                <a:ext cx="1366111" cy="2884011"/>
                <a:chOff x="6274387" y="5947870"/>
                <a:chExt cx="1366111" cy="2884011"/>
              </a:xfrm>
            </p:grpSpPr>
            <p:sp>
              <p:nvSpPr>
                <p:cNvPr id="361"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62"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63"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64"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65"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7" name="Group 335"/>
              <p:cNvGrpSpPr/>
              <p:nvPr/>
            </p:nvGrpSpPr>
            <p:grpSpPr>
              <a:xfrm rot="5400000">
                <a:off x="3465663" y="9286642"/>
                <a:ext cx="1366111" cy="1062530"/>
                <a:chOff x="6274387" y="7769351"/>
                <a:chExt cx="1366111" cy="1062530"/>
              </a:xfrm>
            </p:grpSpPr>
            <p:sp>
              <p:nvSpPr>
                <p:cNvPr id="352"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353"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sp>
          <p:nvSpPr>
            <p:cNvPr id="92" name="Can 91"/>
            <p:cNvSpPr/>
            <p:nvPr/>
          </p:nvSpPr>
          <p:spPr bwMode="auto">
            <a:xfrm>
              <a:off x="1680751" y="1905677"/>
              <a:ext cx="634571" cy="622207"/>
            </a:xfrm>
            <a:prstGeom prst="can">
              <a:avLst/>
            </a:prstGeom>
            <a:solidFill>
              <a:schemeClr val="bg1">
                <a:lumMod val="75000"/>
                <a:alpha val="88000"/>
              </a:schemeClr>
            </a:solidFill>
            <a:ln w="38100" cap="flat" cmpd="sng" algn="ctr">
              <a:noFill/>
              <a:prstDash val="solid"/>
              <a:round/>
              <a:headEnd type="none" w="med" len="med"/>
              <a:tailEnd type="none" w="med" len="med"/>
            </a:ln>
            <a:effectLst>
              <a:innerShdw blurRad="787400" dist="50800" dir="16200000">
                <a:prstClr val="black">
                  <a:alpha val="50000"/>
                </a:prstClr>
              </a:innerShdw>
            </a:effectLst>
          </p:spPr>
          <p:txBody>
            <a:bodyPr vert="horz" wrap="square" lIns="46015" tIns="23008" rIns="46015" bIns="23008" numCol="1" rtlCol="0" anchor="t" anchorCtr="0" compatLnSpc="1">
              <a:prstTxWarp prst="textNoShape">
                <a:avLst/>
              </a:prstTxWarp>
              <a:noAutofit/>
            </a:bodyPr>
            <a:lstStyle/>
            <a:p>
              <a:pPr marL="59461" indent="-59461" algn="ctr" defTabSz="913966" fontAlgn="base">
                <a:spcBef>
                  <a:spcPct val="0"/>
                </a:spcBef>
                <a:spcAft>
                  <a:spcPct val="0"/>
                </a:spcAft>
              </a:pPr>
              <a:endParaRPr lang="en-US" sz="133" b="1" dirty="0">
                <a:solidFill>
                  <a:srgbClr val="000000"/>
                </a:solidFill>
                <a:latin typeface="Arial" pitchFamily="-106" charset="0"/>
                <a:ea typeface="MS PGothic" pitchFamily="34" charset="-128"/>
              </a:endParaRPr>
            </a:p>
          </p:txBody>
        </p:sp>
        <p:sp>
          <p:nvSpPr>
            <p:cNvPr id="93" name="Can 92"/>
            <p:cNvSpPr/>
            <p:nvPr/>
          </p:nvSpPr>
          <p:spPr bwMode="auto">
            <a:xfrm>
              <a:off x="1726077" y="1996329"/>
              <a:ext cx="543918" cy="467531"/>
            </a:xfrm>
            <a:prstGeom prst="can">
              <a:avLst/>
            </a:prstGeom>
            <a:solidFill>
              <a:srgbClr val="FFFFFF"/>
            </a:solidFill>
            <a:ln w="9525" cap="flat" cmpd="sng" algn="ctr">
              <a:solidFill>
                <a:schemeClr val="tx1"/>
              </a:solidFill>
              <a:prstDash val="solid"/>
              <a:round/>
              <a:headEnd type="none" w="med" len="med"/>
              <a:tailEnd type="none" w="med" len="med"/>
            </a:ln>
            <a:effectLst>
              <a:innerShdw blurRad="787400" dist="50800" dir="16200000">
                <a:prstClr val="black">
                  <a:alpha val="50000"/>
                </a:prstClr>
              </a:innerShdw>
            </a:effectLst>
          </p:spPr>
          <p:txBody>
            <a:bodyPr vert="horz" wrap="square" lIns="46015" tIns="23008" rIns="46015" bIns="23008" numCol="1" rtlCol="0" anchor="t" anchorCtr="0" compatLnSpc="1">
              <a:prstTxWarp prst="textNoShape">
                <a:avLst/>
              </a:prstTxWarp>
              <a:noAutofit/>
            </a:bodyPr>
            <a:lstStyle/>
            <a:p>
              <a:pPr marL="59461" indent="-59461" algn="ctr" defTabSz="913966" fontAlgn="base">
                <a:spcBef>
                  <a:spcPct val="0"/>
                </a:spcBef>
                <a:spcAft>
                  <a:spcPct val="0"/>
                </a:spcAft>
              </a:pPr>
              <a:endParaRPr lang="en-US" sz="133" b="1" dirty="0">
                <a:solidFill>
                  <a:srgbClr val="000000"/>
                </a:solidFill>
                <a:latin typeface="Arial" pitchFamily="-106" charset="0"/>
                <a:ea typeface="MS PGothic" pitchFamily="34" charset="-128"/>
              </a:endParaRPr>
            </a:p>
          </p:txBody>
        </p:sp>
        <p:sp>
          <p:nvSpPr>
            <p:cNvPr id="94" name="Rectangle 1029"/>
            <p:cNvSpPr>
              <a:spLocks noChangeArrowheads="1"/>
            </p:cNvSpPr>
            <p:nvPr/>
          </p:nvSpPr>
          <p:spPr bwMode="auto">
            <a:xfrm>
              <a:off x="2584446" y="1258413"/>
              <a:ext cx="697841" cy="628374"/>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95" name="Rectangle 1030"/>
            <p:cNvSpPr>
              <a:spLocks noChangeArrowheads="1"/>
            </p:cNvSpPr>
            <p:nvPr/>
          </p:nvSpPr>
          <p:spPr bwMode="auto">
            <a:xfrm>
              <a:off x="2646963" y="1378226"/>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96" name="Rectangle 1031"/>
            <p:cNvSpPr>
              <a:spLocks noChangeArrowheads="1"/>
            </p:cNvSpPr>
            <p:nvPr/>
          </p:nvSpPr>
          <p:spPr bwMode="auto">
            <a:xfrm>
              <a:off x="2678481" y="1404492"/>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97" name="Rectangle 1032"/>
            <p:cNvSpPr>
              <a:spLocks noChangeArrowheads="1"/>
            </p:cNvSpPr>
            <p:nvPr/>
          </p:nvSpPr>
          <p:spPr bwMode="auto">
            <a:xfrm>
              <a:off x="2709999" y="1430757"/>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98" name="Rectangle 1033"/>
            <p:cNvSpPr>
              <a:spLocks noChangeArrowheads="1"/>
            </p:cNvSpPr>
            <p:nvPr/>
          </p:nvSpPr>
          <p:spPr bwMode="auto">
            <a:xfrm>
              <a:off x="2741519" y="1457023"/>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99" name="Rectangle 1034"/>
            <p:cNvSpPr>
              <a:spLocks noChangeArrowheads="1"/>
            </p:cNvSpPr>
            <p:nvPr/>
          </p:nvSpPr>
          <p:spPr bwMode="auto">
            <a:xfrm>
              <a:off x="2773037" y="1483289"/>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00" name="Rectangle 1035"/>
            <p:cNvSpPr>
              <a:spLocks noChangeArrowheads="1"/>
            </p:cNvSpPr>
            <p:nvPr/>
          </p:nvSpPr>
          <p:spPr bwMode="auto">
            <a:xfrm>
              <a:off x="2804555" y="1509555"/>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01" name="Rectangle 1036"/>
            <p:cNvSpPr>
              <a:spLocks noChangeArrowheads="1"/>
            </p:cNvSpPr>
            <p:nvPr/>
          </p:nvSpPr>
          <p:spPr bwMode="auto">
            <a:xfrm>
              <a:off x="2840803" y="1536345"/>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8" name="Group 34"/>
            <p:cNvGrpSpPr/>
            <p:nvPr/>
          </p:nvGrpSpPr>
          <p:grpSpPr>
            <a:xfrm rot="5400000">
              <a:off x="2999778" y="1086298"/>
              <a:ext cx="169520" cy="357830"/>
              <a:chOff x="6274387" y="5947870"/>
              <a:chExt cx="1366111" cy="2884011"/>
            </a:xfrm>
          </p:grpSpPr>
          <p:sp>
            <p:nvSpPr>
              <p:cNvPr id="269"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0"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1"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2"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73"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9" name="Group 35"/>
            <p:cNvGrpSpPr/>
            <p:nvPr/>
          </p:nvGrpSpPr>
          <p:grpSpPr>
            <a:xfrm rot="5400000">
              <a:off x="2886779" y="1820871"/>
              <a:ext cx="169520" cy="131832"/>
              <a:chOff x="6274387" y="7769351"/>
              <a:chExt cx="1366111" cy="1062530"/>
            </a:xfrm>
          </p:grpSpPr>
          <p:sp>
            <p:nvSpPr>
              <p:cNvPr id="267"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8"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0" name="Group 53"/>
            <p:cNvGrpSpPr/>
            <p:nvPr/>
          </p:nvGrpSpPr>
          <p:grpSpPr>
            <a:xfrm rot="5400000">
              <a:off x="3785437" y="1086298"/>
              <a:ext cx="169520" cy="357830"/>
              <a:chOff x="6274387" y="5947870"/>
              <a:chExt cx="1366111" cy="2884011"/>
            </a:xfrm>
          </p:grpSpPr>
          <p:sp>
            <p:nvSpPr>
              <p:cNvPr id="262"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3"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4"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5"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6"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1" name="Group 54"/>
            <p:cNvGrpSpPr/>
            <p:nvPr/>
          </p:nvGrpSpPr>
          <p:grpSpPr>
            <a:xfrm rot="5400000">
              <a:off x="3672438" y="1820871"/>
              <a:ext cx="169520" cy="131832"/>
              <a:chOff x="6274387" y="7769351"/>
              <a:chExt cx="1366111" cy="1062530"/>
            </a:xfrm>
          </p:grpSpPr>
          <p:sp>
            <p:nvSpPr>
              <p:cNvPr id="260"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61"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cxnSp>
          <p:nvCxnSpPr>
            <p:cNvPr id="106" name="Elbow Connector 105"/>
            <p:cNvCxnSpPr>
              <a:stCxn id="361" idx="1"/>
              <a:endCxn id="271" idx="1"/>
            </p:cNvCxnSpPr>
            <p:nvPr/>
          </p:nvCxnSpPr>
          <p:spPr>
            <a:xfrm rot="5400000" flipH="1" flipV="1">
              <a:off x="2238234" y="334148"/>
              <a:ext cx="5329" cy="1692611"/>
            </a:xfrm>
            <a:prstGeom prst="bentConnector3">
              <a:avLst>
                <a:gd name="adj1" fmla="val 3728185"/>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270" idx="1"/>
              <a:endCxn id="362" idx="1"/>
            </p:cNvCxnSpPr>
            <p:nvPr/>
          </p:nvCxnSpPr>
          <p:spPr>
            <a:xfrm rot="16200000" flipV="1">
              <a:off x="2238234" y="258816"/>
              <a:ext cx="5329" cy="1843277"/>
            </a:xfrm>
            <a:prstGeom prst="bentConnector3">
              <a:avLst>
                <a:gd name="adj1" fmla="val 2111094"/>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Elbow Connector 107"/>
            <p:cNvCxnSpPr>
              <a:stCxn id="264" idx="1"/>
              <a:endCxn id="269" idx="1"/>
            </p:cNvCxnSpPr>
            <p:nvPr/>
          </p:nvCxnSpPr>
          <p:spPr>
            <a:xfrm rot="16200000" flipV="1">
              <a:off x="3552702" y="862956"/>
              <a:ext cx="5329" cy="634994"/>
            </a:xfrm>
            <a:prstGeom prst="bentConnector3">
              <a:avLst>
                <a:gd name="adj1" fmla="val 1882520"/>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Elbow Connector 108"/>
            <p:cNvCxnSpPr>
              <a:stCxn id="303" idx="0"/>
              <a:endCxn id="96" idx="0"/>
            </p:cNvCxnSpPr>
            <p:nvPr/>
          </p:nvCxnSpPr>
          <p:spPr>
            <a:xfrm rot="5400000" flipH="1" flipV="1">
              <a:off x="1861117" y="598423"/>
              <a:ext cx="105063" cy="1717202"/>
            </a:xfrm>
            <a:prstGeom prst="bentConnector3">
              <a:avLst>
                <a:gd name="adj1" fmla="val 139133"/>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307" idx="3"/>
              <a:endCxn id="93" idx="1"/>
            </p:cNvCxnSpPr>
            <p:nvPr/>
          </p:nvCxnSpPr>
          <p:spPr>
            <a:xfrm>
              <a:off x="1185062" y="1605949"/>
              <a:ext cx="812974" cy="39038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93" idx="1"/>
              <a:endCxn id="100" idx="1"/>
            </p:cNvCxnSpPr>
            <p:nvPr/>
          </p:nvCxnSpPr>
          <p:spPr>
            <a:xfrm flipV="1">
              <a:off x="1998036" y="1579159"/>
              <a:ext cx="806520" cy="41717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a:stCxn id="270" idx="3"/>
            </p:cNvCxnSpPr>
            <p:nvPr/>
          </p:nvCxnSpPr>
          <p:spPr>
            <a:xfrm rot="16200000" flipH="1">
              <a:off x="3260451" y="1249396"/>
              <a:ext cx="229185" cy="430343"/>
            </a:xfrm>
            <a:prstGeom prst="bentConnector2">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267" idx="3"/>
              <a:endCxn id="261" idx="3"/>
            </p:cNvCxnSpPr>
            <p:nvPr/>
          </p:nvCxnSpPr>
          <p:spPr>
            <a:xfrm rot="16200000" flipH="1">
              <a:off x="3364370" y="1616384"/>
              <a:ext cx="5329" cy="710326"/>
            </a:xfrm>
            <a:prstGeom prst="bentConnector3">
              <a:avLst>
                <a:gd name="adj1" fmla="val 1082520"/>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 name="Group 88"/>
            <p:cNvGrpSpPr/>
            <p:nvPr/>
          </p:nvGrpSpPr>
          <p:grpSpPr>
            <a:xfrm rot="5400000">
              <a:off x="921739" y="2333579"/>
              <a:ext cx="169520" cy="357830"/>
              <a:chOff x="6274387" y="5947870"/>
              <a:chExt cx="1366111" cy="2884011"/>
            </a:xfrm>
          </p:grpSpPr>
          <p:sp>
            <p:nvSpPr>
              <p:cNvPr id="254"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5"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6"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7"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8"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3" name="Group 89"/>
            <p:cNvGrpSpPr/>
            <p:nvPr/>
          </p:nvGrpSpPr>
          <p:grpSpPr>
            <a:xfrm rot="5400000">
              <a:off x="1043502" y="3068153"/>
              <a:ext cx="169520" cy="131832"/>
              <a:chOff x="6274387" y="7769351"/>
              <a:chExt cx="1366111" cy="1062530"/>
            </a:xfrm>
          </p:grpSpPr>
          <p:sp>
            <p:nvSpPr>
              <p:cNvPr id="252"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3"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sp>
          <p:nvSpPr>
            <p:cNvPr id="116" name="Can 115"/>
            <p:cNvSpPr/>
            <p:nvPr/>
          </p:nvSpPr>
          <p:spPr bwMode="auto">
            <a:xfrm>
              <a:off x="1680749" y="2625115"/>
              <a:ext cx="634571" cy="622207"/>
            </a:xfrm>
            <a:prstGeom prst="can">
              <a:avLst/>
            </a:prstGeom>
            <a:solidFill>
              <a:schemeClr val="bg1">
                <a:lumMod val="75000"/>
                <a:alpha val="88000"/>
              </a:schemeClr>
            </a:solidFill>
            <a:ln w="38100" cap="flat" cmpd="sng" algn="ctr">
              <a:noFill/>
              <a:prstDash val="solid"/>
              <a:round/>
              <a:headEnd type="none" w="med" len="med"/>
              <a:tailEnd type="none" w="med" len="med"/>
            </a:ln>
            <a:effectLst>
              <a:innerShdw blurRad="787400" dist="50800" dir="16200000">
                <a:prstClr val="black">
                  <a:alpha val="50000"/>
                </a:prstClr>
              </a:innerShdw>
            </a:effectLst>
          </p:spPr>
          <p:txBody>
            <a:bodyPr vert="horz" wrap="square" lIns="46015" tIns="23008" rIns="46015" bIns="23008" numCol="1" rtlCol="0" anchor="t" anchorCtr="0" compatLnSpc="1">
              <a:prstTxWarp prst="textNoShape">
                <a:avLst/>
              </a:prstTxWarp>
              <a:noAutofit/>
            </a:bodyPr>
            <a:lstStyle/>
            <a:p>
              <a:pPr marL="59461" indent="-59461" algn="ctr" defTabSz="913966" fontAlgn="base">
                <a:spcBef>
                  <a:spcPct val="0"/>
                </a:spcBef>
                <a:spcAft>
                  <a:spcPct val="0"/>
                </a:spcAft>
              </a:pPr>
              <a:endParaRPr lang="en-US" sz="133" b="1" dirty="0">
                <a:solidFill>
                  <a:srgbClr val="000000"/>
                </a:solidFill>
                <a:latin typeface="Arial" pitchFamily="-106" charset="0"/>
                <a:ea typeface="MS PGothic" pitchFamily="34" charset="-128"/>
              </a:endParaRPr>
            </a:p>
          </p:txBody>
        </p:sp>
        <p:sp>
          <p:nvSpPr>
            <p:cNvPr id="117" name="Can 116"/>
            <p:cNvSpPr/>
            <p:nvPr/>
          </p:nvSpPr>
          <p:spPr bwMode="auto">
            <a:xfrm>
              <a:off x="1726076" y="2715767"/>
              <a:ext cx="543918" cy="467531"/>
            </a:xfrm>
            <a:prstGeom prst="can">
              <a:avLst/>
            </a:prstGeom>
            <a:solidFill>
              <a:srgbClr val="FFFFFF"/>
            </a:solidFill>
            <a:ln w="9525" cap="flat" cmpd="sng" algn="ctr">
              <a:solidFill>
                <a:schemeClr val="tx1"/>
              </a:solidFill>
              <a:prstDash val="solid"/>
              <a:round/>
              <a:headEnd type="none" w="med" len="med"/>
              <a:tailEnd type="none" w="med" len="med"/>
            </a:ln>
            <a:effectLst>
              <a:innerShdw blurRad="787400" dist="50800" dir="16200000">
                <a:prstClr val="black">
                  <a:alpha val="50000"/>
                </a:prstClr>
              </a:innerShdw>
            </a:effectLst>
          </p:spPr>
          <p:txBody>
            <a:bodyPr vert="horz" wrap="square" lIns="46015" tIns="23008" rIns="46015" bIns="23008" numCol="1" rtlCol="0" anchor="t" anchorCtr="0" compatLnSpc="1">
              <a:prstTxWarp prst="textNoShape">
                <a:avLst/>
              </a:prstTxWarp>
              <a:noAutofit/>
            </a:bodyPr>
            <a:lstStyle/>
            <a:p>
              <a:pPr marL="59461" indent="-59461" algn="ctr" defTabSz="913966" fontAlgn="base">
                <a:spcBef>
                  <a:spcPct val="0"/>
                </a:spcBef>
                <a:spcAft>
                  <a:spcPct val="0"/>
                </a:spcAft>
              </a:pPr>
              <a:endParaRPr lang="en-US" sz="133" b="1" dirty="0">
                <a:solidFill>
                  <a:srgbClr val="000000"/>
                </a:solidFill>
                <a:latin typeface="Arial" pitchFamily="-106" charset="0"/>
                <a:ea typeface="MS PGothic" pitchFamily="34" charset="-128"/>
              </a:endParaRPr>
            </a:p>
          </p:txBody>
        </p:sp>
        <p:sp>
          <p:nvSpPr>
            <p:cNvPr id="118" name="Rectangle 1029"/>
            <p:cNvSpPr>
              <a:spLocks noChangeArrowheads="1"/>
            </p:cNvSpPr>
            <p:nvPr/>
          </p:nvSpPr>
          <p:spPr bwMode="auto">
            <a:xfrm>
              <a:off x="2584444" y="2505694"/>
              <a:ext cx="697841" cy="628374"/>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19" name="Rectangle 1030"/>
            <p:cNvSpPr>
              <a:spLocks noChangeArrowheads="1"/>
            </p:cNvSpPr>
            <p:nvPr/>
          </p:nvSpPr>
          <p:spPr bwMode="auto">
            <a:xfrm>
              <a:off x="2646962" y="2625507"/>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0" name="Rectangle 1031"/>
            <p:cNvSpPr>
              <a:spLocks noChangeArrowheads="1"/>
            </p:cNvSpPr>
            <p:nvPr/>
          </p:nvSpPr>
          <p:spPr bwMode="auto">
            <a:xfrm>
              <a:off x="2678480" y="2651773"/>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1" name="Rectangle 1032"/>
            <p:cNvSpPr>
              <a:spLocks noChangeArrowheads="1"/>
            </p:cNvSpPr>
            <p:nvPr/>
          </p:nvSpPr>
          <p:spPr bwMode="auto">
            <a:xfrm>
              <a:off x="2709999" y="2678038"/>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2" name="Rectangle 1033"/>
            <p:cNvSpPr>
              <a:spLocks noChangeArrowheads="1"/>
            </p:cNvSpPr>
            <p:nvPr/>
          </p:nvSpPr>
          <p:spPr bwMode="auto">
            <a:xfrm>
              <a:off x="2741517" y="2704304"/>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3" name="Rectangle 1034"/>
            <p:cNvSpPr>
              <a:spLocks noChangeArrowheads="1"/>
            </p:cNvSpPr>
            <p:nvPr/>
          </p:nvSpPr>
          <p:spPr bwMode="auto">
            <a:xfrm>
              <a:off x="2773037" y="2730570"/>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4" name="Rectangle 1035"/>
            <p:cNvSpPr>
              <a:spLocks noChangeArrowheads="1"/>
            </p:cNvSpPr>
            <p:nvPr/>
          </p:nvSpPr>
          <p:spPr bwMode="auto">
            <a:xfrm>
              <a:off x="2804555" y="2756836"/>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5" name="Rectangle 1036"/>
            <p:cNvSpPr>
              <a:spLocks noChangeArrowheads="1"/>
            </p:cNvSpPr>
            <p:nvPr/>
          </p:nvSpPr>
          <p:spPr bwMode="auto">
            <a:xfrm>
              <a:off x="2840802" y="2783626"/>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14" name="Group 110"/>
            <p:cNvGrpSpPr/>
            <p:nvPr/>
          </p:nvGrpSpPr>
          <p:grpSpPr>
            <a:xfrm rot="5400000">
              <a:off x="2999777" y="2333579"/>
              <a:ext cx="169520" cy="357830"/>
              <a:chOff x="6274387" y="5947870"/>
              <a:chExt cx="1366111" cy="2884011"/>
            </a:xfrm>
          </p:grpSpPr>
          <p:sp>
            <p:nvSpPr>
              <p:cNvPr id="247"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8"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9"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0"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51"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5" name="Group 116"/>
            <p:cNvGrpSpPr/>
            <p:nvPr/>
          </p:nvGrpSpPr>
          <p:grpSpPr>
            <a:xfrm rot="5400000">
              <a:off x="2886778" y="3068152"/>
              <a:ext cx="169520" cy="131832"/>
              <a:chOff x="6274387" y="7769351"/>
              <a:chExt cx="1366111" cy="1062530"/>
            </a:xfrm>
          </p:grpSpPr>
          <p:sp>
            <p:nvSpPr>
              <p:cNvPr id="245"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6"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sp>
          <p:nvSpPr>
            <p:cNvPr id="128" name="Rectangle 1029"/>
            <p:cNvSpPr>
              <a:spLocks noChangeArrowheads="1"/>
            </p:cNvSpPr>
            <p:nvPr/>
          </p:nvSpPr>
          <p:spPr bwMode="auto">
            <a:xfrm>
              <a:off x="3370104" y="2505694"/>
              <a:ext cx="697841" cy="628374"/>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29" name="Rectangle 1030"/>
            <p:cNvSpPr>
              <a:spLocks noChangeArrowheads="1"/>
            </p:cNvSpPr>
            <p:nvPr/>
          </p:nvSpPr>
          <p:spPr bwMode="auto">
            <a:xfrm>
              <a:off x="3432620" y="2625507"/>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0" name="Rectangle 1031"/>
            <p:cNvSpPr>
              <a:spLocks noChangeArrowheads="1"/>
            </p:cNvSpPr>
            <p:nvPr/>
          </p:nvSpPr>
          <p:spPr bwMode="auto">
            <a:xfrm>
              <a:off x="3464138" y="2651773"/>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1" name="Rectangle 1032"/>
            <p:cNvSpPr>
              <a:spLocks noChangeArrowheads="1"/>
            </p:cNvSpPr>
            <p:nvPr/>
          </p:nvSpPr>
          <p:spPr bwMode="auto">
            <a:xfrm>
              <a:off x="3495658" y="2678038"/>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2" name="Rectangle 1033"/>
            <p:cNvSpPr>
              <a:spLocks noChangeArrowheads="1"/>
            </p:cNvSpPr>
            <p:nvPr/>
          </p:nvSpPr>
          <p:spPr bwMode="auto">
            <a:xfrm>
              <a:off x="3527177" y="2704304"/>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3" name="Rectangle 1034"/>
            <p:cNvSpPr>
              <a:spLocks noChangeArrowheads="1"/>
            </p:cNvSpPr>
            <p:nvPr/>
          </p:nvSpPr>
          <p:spPr bwMode="auto">
            <a:xfrm>
              <a:off x="3558695" y="2730570"/>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4" name="Rectangle 1035"/>
            <p:cNvSpPr>
              <a:spLocks noChangeArrowheads="1"/>
            </p:cNvSpPr>
            <p:nvPr/>
          </p:nvSpPr>
          <p:spPr bwMode="auto">
            <a:xfrm>
              <a:off x="3590213" y="2756836"/>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35" name="Rectangle 1036"/>
            <p:cNvSpPr>
              <a:spLocks noChangeArrowheads="1"/>
            </p:cNvSpPr>
            <p:nvPr/>
          </p:nvSpPr>
          <p:spPr bwMode="auto">
            <a:xfrm>
              <a:off x="3626460" y="2783626"/>
              <a:ext cx="187537" cy="139208"/>
            </a:xfrm>
            <a:prstGeom prst="rect">
              <a:avLst/>
            </a:prstGeom>
            <a:solidFill>
              <a:schemeClr val="bg2"/>
            </a:solidFill>
            <a:ln w="9525">
              <a:solidFill>
                <a:schemeClr val="tx1"/>
              </a:solidFill>
              <a:miter lim="800000"/>
              <a:headEnd/>
              <a:tailEnd/>
            </a:ln>
            <a:effectLst/>
          </p:spPr>
          <p:txBody>
            <a:bodyPr wrap="none" lIns="325065" tIns="162532" rIns="325065" bIns="162532"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16" name="Group 127"/>
            <p:cNvGrpSpPr/>
            <p:nvPr/>
          </p:nvGrpSpPr>
          <p:grpSpPr>
            <a:xfrm rot="5400000">
              <a:off x="3785436" y="2333579"/>
              <a:ext cx="169520" cy="357830"/>
              <a:chOff x="6274387" y="5947870"/>
              <a:chExt cx="1366111" cy="2884011"/>
            </a:xfrm>
          </p:grpSpPr>
          <p:sp>
            <p:nvSpPr>
              <p:cNvPr id="240"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1"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2"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3"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44"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7" name="Group 133"/>
            <p:cNvGrpSpPr/>
            <p:nvPr/>
          </p:nvGrpSpPr>
          <p:grpSpPr>
            <a:xfrm rot="5400000">
              <a:off x="3672437" y="3068152"/>
              <a:ext cx="169520" cy="131832"/>
              <a:chOff x="6274387" y="7769351"/>
              <a:chExt cx="1366111" cy="1062530"/>
            </a:xfrm>
          </p:grpSpPr>
          <p:sp>
            <p:nvSpPr>
              <p:cNvPr id="238"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9"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18" name="Group 145"/>
            <p:cNvGrpSpPr/>
            <p:nvPr/>
          </p:nvGrpSpPr>
          <p:grpSpPr>
            <a:xfrm>
              <a:off x="1691680" y="3507855"/>
              <a:ext cx="697842" cy="791095"/>
              <a:chOff x="1028835" y="4125779"/>
              <a:chExt cx="5624417" cy="6375183"/>
            </a:xfrm>
          </p:grpSpPr>
          <p:sp>
            <p:nvSpPr>
              <p:cNvPr id="222" name="Rectangle 1029"/>
              <p:cNvSpPr>
                <a:spLocks noChangeArrowheads="1"/>
              </p:cNvSpPr>
              <p:nvPr/>
            </p:nvSpPr>
            <p:spPr bwMode="auto">
              <a:xfrm>
                <a:off x="1028835" y="4754036"/>
                <a:ext cx="5624417" cy="5063869"/>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3" name="Rectangle 1031"/>
              <p:cNvSpPr>
                <a:spLocks noChangeArrowheads="1"/>
              </p:cNvSpPr>
              <p:nvPr/>
            </p:nvSpPr>
            <p:spPr bwMode="auto">
              <a:xfrm>
                <a:off x="1786737" y="5931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4" name="Rectangle 1032"/>
              <p:cNvSpPr>
                <a:spLocks noChangeArrowheads="1"/>
              </p:cNvSpPr>
              <p:nvPr/>
            </p:nvSpPr>
            <p:spPr bwMode="auto">
              <a:xfrm>
                <a:off x="2040770" y="6142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5" name="Rectangle 1033"/>
              <p:cNvSpPr>
                <a:spLocks noChangeArrowheads="1"/>
              </p:cNvSpPr>
              <p:nvPr/>
            </p:nvSpPr>
            <p:spPr bwMode="auto">
              <a:xfrm>
                <a:off x="2294803" y="6354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6" name="Rectangle 1034"/>
              <p:cNvSpPr>
                <a:spLocks noChangeArrowheads="1"/>
              </p:cNvSpPr>
              <p:nvPr/>
            </p:nvSpPr>
            <p:spPr bwMode="auto">
              <a:xfrm>
                <a:off x="2548836" y="6566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7" name="Rectangle 1035"/>
              <p:cNvSpPr>
                <a:spLocks noChangeArrowheads="1"/>
              </p:cNvSpPr>
              <p:nvPr/>
            </p:nvSpPr>
            <p:spPr bwMode="auto">
              <a:xfrm>
                <a:off x="2802869" y="6777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8" name="Rectangle 1036"/>
              <p:cNvSpPr>
                <a:spLocks noChangeArrowheads="1"/>
              </p:cNvSpPr>
              <p:nvPr/>
            </p:nvSpPr>
            <p:spPr bwMode="auto">
              <a:xfrm>
                <a:off x="3095005" y="6993805"/>
                <a:ext cx="1511498" cy="1121835"/>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19" name="Group 154"/>
              <p:cNvGrpSpPr/>
              <p:nvPr/>
            </p:nvGrpSpPr>
            <p:grpSpPr>
              <a:xfrm rot="5400000">
                <a:off x="4376402" y="3366829"/>
                <a:ext cx="1366111" cy="2884011"/>
                <a:chOff x="6274387" y="5947870"/>
                <a:chExt cx="1366111" cy="2884011"/>
              </a:xfrm>
            </p:grpSpPr>
            <p:sp>
              <p:nvSpPr>
                <p:cNvPr id="233"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4"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5"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6"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7"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20" name="Group 155"/>
              <p:cNvGrpSpPr/>
              <p:nvPr/>
            </p:nvGrpSpPr>
            <p:grpSpPr>
              <a:xfrm rot="5400000">
                <a:off x="3465663" y="9286642"/>
                <a:ext cx="1366111" cy="1062530"/>
                <a:chOff x="6274387" y="7769351"/>
                <a:chExt cx="1366111" cy="1062530"/>
              </a:xfrm>
            </p:grpSpPr>
            <p:sp>
              <p:nvSpPr>
                <p:cNvPr id="231"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32"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grpSp>
          <p:nvGrpSpPr>
            <p:cNvPr id="21" name="Group 163"/>
            <p:cNvGrpSpPr/>
            <p:nvPr/>
          </p:nvGrpSpPr>
          <p:grpSpPr>
            <a:xfrm>
              <a:off x="2555776" y="3507855"/>
              <a:ext cx="697842" cy="791095"/>
              <a:chOff x="1028835" y="4125779"/>
              <a:chExt cx="5624417" cy="6375183"/>
            </a:xfrm>
          </p:grpSpPr>
          <p:sp>
            <p:nvSpPr>
              <p:cNvPr id="205" name="Rectangle 1029"/>
              <p:cNvSpPr>
                <a:spLocks noChangeArrowheads="1"/>
              </p:cNvSpPr>
              <p:nvPr/>
            </p:nvSpPr>
            <p:spPr bwMode="auto">
              <a:xfrm>
                <a:off x="1028835" y="4754036"/>
                <a:ext cx="5624417" cy="5063869"/>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6" name="Rectangle 1030"/>
              <p:cNvSpPr>
                <a:spLocks noChangeArrowheads="1"/>
              </p:cNvSpPr>
              <p:nvPr/>
            </p:nvSpPr>
            <p:spPr bwMode="auto">
              <a:xfrm>
                <a:off x="1532704" y="5719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7" name="Rectangle 1031"/>
              <p:cNvSpPr>
                <a:spLocks noChangeArrowheads="1"/>
              </p:cNvSpPr>
              <p:nvPr/>
            </p:nvSpPr>
            <p:spPr bwMode="auto">
              <a:xfrm>
                <a:off x="1786737" y="5931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8" name="Rectangle 1032"/>
              <p:cNvSpPr>
                <a:spLocks noChangeArrowheads="1"/>
              </p:cNvSpPr>
              <p:nvPr/>
            </p:nvSpPr>
            <p:spPr bwMode="auto">
              <a:xfrm>
                <a:off x="2040770" y="6142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9" name="Rectangle 1033"/>
              <p:cNvSpPr>
                <a:spLocks noChangeArrowheads="1"/>
              </p:cNvSpPr>
              <p:nvPr/>
            </p:nvSpPr>
            <p:spPr bwMode="auto">
              <a:xfrm>
                <a:off x="2294803" y="6354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0" name="Rectangle 1034"/>
              <p:cNvSpPr>
                <a:spLocks noChangeArrowheads="1"/>
              </p:cNvSpPr>
              <p:nvPr/>
            </p:nvSpPr>
            <p:spPr bwMode="auto">
              <a:xfrm>
                <a:off x="2548836" y="6566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1" name="Rectangle 1035"/>
              <p:cNvSpPr>
                <a:spLocks noChangeArrowheads="1"/>
              </p:cNvSpPr>
              <p:nvPr/>
            </p:nvSpPr>
            <p:spPr bwMode="auto">
              <a:xfrm>
                <a:off x="2802869" y="6777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2" name="Rectangle 1036"/>
              <p:cNvSpPr>
                <a:spLocks noChangeArrowheads="1"/>
              </p:cNvSpPr>
              <p:nvPr/>
            </p:nvSpPr>
            <p:spPr bwMode="auto">
              <a:xfrm>
                <a:off x="3095005" y="6993805"/>
                <a:ext cx="1511498" cy="1121835"/>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22" name="Group 172"/>
              <p:cNvGrpSpPr/>
              <p:nvPr/>
            </p:nvGrpSpPr>
            <p:grpSpPr>
              <a:xfrm rot="5400000">
                <a:off x="4376402" y="3366829"/>
                <a:ext cx="1366111" cy="2884011"/>
                <a:chOff x="6274387" y="5947870"/>
                <a:chExt cx="1366111" cy="2884011"/>
              </a:xfrm>
            </p:grpSpPr>
            <p:sp>
              <p:nvSpPr>
                <p:cNvPr id="217"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8"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9"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0"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21"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23" name="Group 173"/>
              <p:cNvGrpSpPr/>
              <p:nvPr/>
            </p:nvGrpSpPr>
            <p:grpSpPr>
              <a:xfrm rot="5400000">
                <a:off x="3465663" y="9286642"/>
                <a:ext cx="1366111" cy="1062530"/>
                <a:chOff x="6274387" y="7769351"/>
                <a:chExt cx="1366111" cy="1062530"/>
              </a:xfrm>
            </p:grpSpPr>
            <p:sp>
              <p:nvSpPr>
                <p:cNvPr id="215"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16"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grpSp>
          <p:nvGrpSpPr>
            <p:cNvPr id="24" name="Group 181"/>
            <p:cNvGrpSpPr/>
            <p:nvPr/>
          </p:nvGrpSpPr>
          <p:grpSpPr>
            <a:xfrm>
              <a:off x="755576" y="3507855"/>
              <a:ext cx="697842" cy="791095"/>
              <a:chOff x="1028835" y="4125779"/>
              <a:chExt cx="5624417" cy="6375183"/>
            </a:xfrm>
          </p:grpSpPr>
          <p:sp>
            <p:nvSpPr>
              <p:cNvPr id="188" name="Rectangle 1029"/>
              <p:cNvSpPr>
                <a:spLocks noChangeArrowheads="1"/>
              </p:cNvSpPr>
              <p:nvPr/>
            </p:nvSpPr>
            <p:spPr bwMode="auto">
              <a:xfrm>
                <a:off x="1028835" y="4754036"/>
                <a:ext cx="5624417" cy="5063869"/>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9" name="Rectangle 1030"/>
              <p:cNvSpPr>
                <a:spLocks noChangeArrowheads="1"/>
              </p:cNvSpPr>
              <p:nvPr/>
            </p:nvSpPr>
            <p:spPr bwMode="auto">
              <a:xfrm>
                <a:off x="1532704" y="5719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0" name="Rectangle 1031"/>
              <p:cNvSpPr>
                <a:spLocks noChangeArrowheads="1"/>
              </p:cNvSpPr>
              <p:nvPr/>
            </p:nvSpPr>
            <p:spPr bwMode="auto">
              <a:xfrm>
                <a:off x="1786737" y="5931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1" name="Rectangle 1032"/>
              <p:cNvSpPr>
                <a:spLocks noChangeArrowheads="1"/>
              </p:cNvSpPr>
              <p:nvPr/>
            </p:nvSpPr>
            <p:spPr bwMode="auto">
              <a:xfrm>
                <a:off x="2040770" y="6142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2" name="Rectangle 1033"/>
              <p:cNvSpPr>
                <a:spLocks noChangeArrowheads="1"/>
              </p:cNvSpPr>
              <p:nvPr/>
            </p:nvSpPr>
            <p:spPr bwMode="auto">
              <a:xfrm>
                <a:off x="2294803" y="6354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3" name="Rectangle 1034"/>
              <p:cNvSpPr>
                <a:spLocks noChangeArrowheads="1"/>
              </p:cNvSpPr>
              <p:nvPr/>
            </p:nvSpPr>
            <p:spPr bwMode="auto">
              <a:xfrm>
                <a:off x="2548836" y="6566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4" name="Rectangle 1035"/>
              <p:cNvSpPr>
                <a:spLocks noChangeArrowheads="1"/>
              </p:cNvSpPr>
              <p:nvPr/>
            </p:nvSpPr>
            <p:spPr bwMode="auto">
              <a:xfrm>
                <a:off x="2802869" y="6777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5" name="Rectangle 1036"/>
              <p:cNvSpPr>
                <a:spLocks noChangeArrowheads="1"/>
              </p:cNvSpPr>
              <p:nvPr/>
            </p:nvSpPr>
            <p:spPr bwMode="auto">
              <a:xfrm>
                <a:off x="3095005" y="6993805"/>
                <a:ext cx="1511498" cy="1121835"/>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25" name="Group 190"/>
              <p:cNvGrpSpPr/>
              <p:nvPr/>
            </p:nvGrpSpPr>
            <p:grpSpPr>
              <a:xfrm rot="5400000">
                <a:off x="4376402" y="3366829"/>
                <a:ext cx="1366111" cy="2884011"/>
                <a:chOff x="6274387" y="5947870"/>
                <a:chExt cx="1366111" cy="2884011"/>
              </a:xfrm>
            </p:grpSpPr>
            <p:sp>
              <p:nvSpPr>
                <p:cNvPr id="200"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1"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2"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3"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204"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26" name="Group 191"/>
              <p:cNvGrpSpPr/>
              <p:nvPr/>
            </p:nvGrpSpPr>
            <p:grpSpPr>
              <a:xfrm rot="5400000">
                <a:off x="3465663" y="9286642"/>
                <a:ext cx="1366111" cy="1062530"/>
                <a:chOff x="6274387" y="7769351"/>
                <a:chExt cx="1366111" cy="1062530"/>
              </a:xfrm>
            </p:grpSpPr>
            <p:sp>
              <p:nvSpPr>
                <p:cNvPr id="198"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99"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grpSp>
          <p:nvGrpSpPr>
            <p:cNvPr id="27" name="Group 199"/>
            <p:cNvGrpSpPr/>
            <p:nvPr/>
          </p:nvGrpSpPr>
          <p:grpSpPr>
            <a:xfrm>
              <a:off x="3347864" y="3507855"/>
              <a:ext cx="697842" cy="791095"/>
              <a:chOff x="1028835" y="4125779"/>
              <a:chExt cx="5624417" cy="6375183"/>
            </a:xfrm>
          </p:grpSpPr>
          <p:sp>
            <p:nvSpPr>
              <p:cNvPr id="171" name="Rectangle 1029"/>
              <p:cNvSpPr>
                <a:spLocks noChangeArrowheads="1"/>
              </p:cNvSpPr>
              <p:nvPr/>
            </p:nvSpPr>
            <p:spPr bwMode="auto">
              <a:xfrm>
                <a:off x="1028835" y="4754036"/>
                <a:ext cx="5624417" cy="5063869"/>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2" name="Rectangle 1030"/>
              <p:cNvSpPr>
                <a:spLocks noChangeArrowheads="1"/>
              </p:cNvSpPr>
              <p:nvPr/>
            </p:nvSpPr>
            <p:spPr bwMode="auto">
              <a:xfrm>
                <a:off x="1532704" y="5719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3" name="Rectangle 1031"/>
              <p:cNvSpPr>
                <a:spLocks noChangeArrowheads="1"/>
              </p:cNvSpPr>
              <p:nvPr/>
            </p:nvSpPr>
            <p:spPr bwMode="auto">
              <a:xfrm>
                <a:off x="1786737" y="5931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4" name="Rectangle 1032"/>
              <p:cNvSpPr>
                <a:spLocks noChangeArrowheads="1"/>
              </p:cNvSpPr>
              <p:nvPr/>
            </p:nvSpPr>
            <p:spPr bwMode="auto">
              <a:xfrm>
                <a:off x="2040770" y="6142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5" name="Rectangle 1033"/>
              <p:cNvSpPr>
                <a:spLocks noChangeArrowheads="1"/>
              </p:cNvSpPr>
              <p:nvPr/>
            </p:nvSpPr>
            <p:spPr bwMode="auto">
              <a:xfrm>
                <a:off x="2294803" y="6354575"/>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6" name="Rectangle 1034"/>
              <p:cNvSpPr>
                <a:spLocks noChangeArrowheads="1"/>
              </p:cNvSpPr>
              <p:nvPr/>
            </p:nvSpPr>
            <p:spPr bwMode="auto">
              <a:xfrm>
                <a:off x="2548836" y="6566241"/>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7" name="Rectangle 1035"/>
              <p:cNvSpPr>
                <a:spLocks noChangeArrowheads="1"/>
              </p:cNvSpPr>
              <p:nvPr/>
            </p:nvSpPr>
            <p:spPr bwMode="auto">
              <a:xfrm>
                <a:off x="2802869" y="6777908"/>
                <a:ext cx="1511495" cy="1121832"/>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78" name="Rectangle 1036"/>
              <p:cNvSpPr>
                <a:spLocks noChangeArrowheads="1"/>
              </p:cNvSpPr>
              <p:nvPr/>
            </p:nvSpPr>
            <p:spPr bwMode="auto">
              <a:xfrm>
                <a:off x="3095005" y="6993805"/>
                <a:ext cx="1511498" cy="1121835"/>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nvGrpSpPr>
              <p:cNvPr id="28" name="Group 208"/>
              <p:cNvGrpSpPr/>
              <p:nvPr/>
            </p:nvGrpSpPr>
            <p:grpSpPr>
              <a:xfrm rot="5400000">
                <a:off x="4376402" y="3366829"/>
                <a:ext cx="1366111" cy="2884011"/>
                <a:chOff x="6274387" y="5947870"/>
                <a:chExt cx="1366111" cy="2884011"/>
              </a:xfrm>
            </p:grpSpPr>
            <p:sp>
              <p:nvSpPr>
                <p:cNvPr id="183" name="Rectangle 1037"/>
                <p:cNvSpPr>
                  <a:spLocks noChangeArrowheads="1"/>
                </p:cNvSpPr>
                <p:nvPr/>
              </p:nvSpPr>
              <p:spPr bwMode="auto">
                <a:xfrm>
                  <a:off x="6274388" y="594787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4" name="Rectangle 1037"/>
                <p:cNvSpPr>
                  <a:spLocks noChangeArrowheads="1"/>
                </p:cNvSpPr>
                <p:nvPr/>
              </p:nvSpPr>
              <p:spPr bwMode="auto">
                <a:xfrm>
                  <a:off x="6274387" y="655503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5" name="Rectangle 1037"/>
                <p:cNvSpPr>
                  <a:spLocks noChangeArrowheads="1"/>
                </p:cNvSpPr>
                <p:nvPr/>
              </p:nvSpPr>
              <p:spPr bwMode="auto">
                <a:xfrm>
                  <a:off x="6274387" y="7162190"/>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6"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7"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nvGrpSpPr>
              <p:cNvPr id="29" name="Group 209"/>
              <p:cNvGrpSpPr/>
              <p:nvPr/>
            </p:nvGrpSpPr>
            <p:grpSpPr>
              <a:xfrm rot="5400000">
                <a:off x="3465663" y="9286642"/>
                <a:ext cx="1366111" cy="1062530"/>
                <a:chOff x="6274387" y="7769351"/>
                <a:chExt cx="1366111" cy="1062530"/>
              </a:xfrm>
            </p:grpSpPr>
            <p:sp>
              <p:nvSpPr>
                <p:cNvPr id="181" name="Rectangle 1037"/>
                <p:cNvSpPr>
                  <a:spLocks noChangeArrowheads="1"/>
                </p:cNvSpPr>
                <p:nvPr/>
              </p:nvSpPr>
              <p:spPr bwMode="auto">
                <a:xfrm>
                  <a:off x="6274388" y="7769351"/>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sp>
              <p:nvSpPr>
                <p:cNvPr id="182" name="Rectangle 1037"/>
                <p:cNvSpPr>
                  <a:spLocks noChangeArrowheads="1"/>
                </p:cNvSpPr>
                <p:nvPr/>
              </p:nvSpPr>
              <p:spPr bwMode="auto">
                <a:xfrm>
                  <a:off x="6274387" y="8376512"/>
                  <a:ext cx="1366110" cy="455369"/>
                </a:xfrm>
                <a:prstGeom prst="rect">
                  <a:avLst/>
                </a:prstGeom>
                <a:solidFill>
                  <a:schemeClr val="bg2"/>
                </a:solidFill>
                <a:ln w="9525">
                  <a:solidFill>
                    <a:schemeClr val="tx1"/>
                  </a:solidFill>
                  <a:miter lim="800000"/>
                  <a:headEnd/>
                  <a:tailEnd/>
                </a:ln>
                <a:effectLst/>
              </p:spPr>
              <p:txBody>
                <a:bodyPr wrap="none" lIns="325136" tIns="162568" rIns="325136" bIns="162568" anchor="ctr"/>
                <a:lstStyle/>
                <a:p>
                  <a:pPr defTabSz="913966" fontAlgn="base">
                    <a:spcBef>
                      <a:spcPct val="0"/>
                    </a:spcBef>
                    <a:spcAft>
                      <a:spcPct val="0"/>
                    </a:spcAft>
                    <a:defRPr/>
                  </a:pPr>
                  <a:endParaRPr lang="en-US" sz="133" dirty="0">
                    <a:solidFill>
                      <a:srgbClr val="000000"/>
                    </a:solidFill>
                    <a:latin typeface="Arial" pitchFamily="34" charset="0"/>
                    <a:ea typeface="MS PGothic" pitchFamily="34" charset="-128"/>
                  </a:endParaRPr>
                </a:p>
              </p:txBody>
            </p:sp>
          </p:grpSp>
        </p:grpSp>
        <p:cxnSp>
          <p:nvCxnSpPr>
            <p:cNvPr id="142" name="Straight Connector 141"/>
            <p:cNvCxnSpPr>
              <a:stCxn id="268" idx="3"/>
              <a:endCxn id="251" idx="1"/>
            </p:cNvCxnSpPr>
            <p:nvPr/>
          </p:nvCxnSpPr>
          <p:spPr>
            <a:xfrm flipH="1">
              <a:off x="2933873" y="1971548"/>
              <a:ext cx="1" cy="45618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260" idx="3"/>
              <a:endCxn id="243" idx="1"/>
            </p:cNvCxnSpPr>
            <p:nvPr/>
          </p:nvCxnSpPr>
          <p:spPr>
            <a:xfrm flipH="1">
              <a:off x="3794864" y="1971548"/>
              <a:ext cx="1" cy="45618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93" idx="3"/>
            </p:cNvCxnSpPr>
            <p:nvPr/>
          </p:nvCxnSpPr>
          <p:spPr>
            <a:xfrm flipV="1">
              <a:off x="1433364" y="2463860"/>
              <a:ext cx="564673" cy="37805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93" idx="3"/>
              <a:endCxn id="116" idx="1"/>
            </p:cNvCxnSpPr>
            <p:nvPr/>
          </p:nvCxnSpPr>
          <p:spPr>
            <a:xfrm flipH="1">
              <a:off x="1998036" y="2463860"/>
              <a:ext cx="1" cy="16125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92" idx="3"/>
              <a:endCxn id="221" idx="1"/>
            </p:cNvCxnSpPr>
            <p:nvPr/>
          </p:nvCxnSpPr>
          <p:spPr>
            <a:xfrm>
              <a:off x="1998036" y="2527884"/>
              <a:ext cx="907169" cy="97997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236" idx="1"/>
              <a:endCxn id="124" idx="1"/>
            </p:cNvCxnSpPr>
            <p:nvPr/>
          </p:nvCxnSpPr>
          <p:spPr>
            <a:xfrm flipV="1">
              <a:off x="2116442" y="2826440"/>
              <a:ext cx="688113" cy="68141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83" idx="1"/>
              <a:endCxn id="238" idx="3"/>
            </p:cNvCxnSpPr>
            <p:nvPr/>
          </p:nvCxnSpPr>
          <p:spPr>
            <a:xfrm flipH="1" flipV="1">
              <a:off x="3794863" y="3218828"/>
              <a:ext cx="203760" cy="28902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200" idx="1"/>
              <a:endCxn id="268" idx="3"/>
            </p:cNvCxnSpPr>
            <p:nvPr/>
          </p:nvCxnSpPr>
          <p:spPr>
            <a:xfrm flipV="1">
              <a:off x="1406335" y="1971548"/>
              <a:ext cx="1527538" cy="153630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16" idx="3"/>
              <a:endCxn id="233" idx="1"/>
            </p:cNvCxnSpPr>
            <p:nvPr/>
          </p:nvCxnSpPr>
          <p:spPr>
            <a:xfrm>
              <a:off x="1998035" y="3247322"/>
              <a:ext cx="344404" cy="26053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204" idx="1"/>
              <a:endCxn id="116" idx="3"/>
            </p:cNvCxnSpPr>
            <p:nvPr/>
          </p:nvCxnSpPr>
          <p:spPr>
            <a:xfrm flipV="1">
              <a:off x="1105005" y="3247322"/>
              <a:ext cx="893030" cy="26053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Elbow Connector 151"/>
            <p:cNvCxnSpPr>
              <a:stCxn id="198" idx="3"/>
              <a:endCxn id="182" idx="3"/>
            </p:cNvCxnSpPr>
            <p:nvPr/>
          </p:nvCxnSpPr>
          <p:spPr>
            <a:xfrm rot="16200000" flipH="1">
              <a:off x="2438815" y="3040471"/>
              <a:ext cx="12700" cy="2516956"/>
            </a:xfrm>
            <a:prstGeom prst="bentConnector3">
              <a:avLst>
                <a:gd name="adj1" fmla="val 1355031"/>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Elbow Connector 152"/>
            <p:cNvCxnSpPr>
              <a:stCxn id="215" idx="3"/>
              <a:endCxn id="222" idx="2"/>
            </p:cNvCxnSpPr>
            <p:nvPr/>
          </p:nvCxnSpPr>
          <p:spPr>
            <a:xfrm rot="5400000" flipH="1">
              <a:off x="2468189" y="3786601"/>
              <a:ext cx="84761" cy="939936"/>
            </a:xfrm>
            <a:prstGeom prst="bentConnector3">
              <a:avLst>
                <a:gd name="adj1" fmla="val -143095"/>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239" idx="3"/>
              <a:endCxn id="218" idx="1"/>
            </p:cNvCxnSpPr>
            <p:nvPr/>
          </p:nvCxnSpPr>
          <p:spPr>
            <a:xfrm rot="5400000">
              <a:off x="3280854" y="3069177"/>
              <a:ext cx="289026" cy="588328"/>
            </a:xfrm>
            <a:prstGeom prst="bentConnector3">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Elbow Connector 154"/>
            <p:cNvCxnSpPr>
              <a:stCxn id="252" idx="3"/>
              <a:endCxn id="118" idx="2"/>
            </p:cNvCxnSpPr>
            <p:nvPr/>
          </p:nvCxnSpPr>
          <p:spPr>
            <a:xfrm rot="5400000" flipH="1" flipV="1">
              <a:off x="2007266" y="2292731"/>
              <a:ext cx="84761" cy="1767437"/>
            </a:xfrm>
            <a:prstGeom prst="bentConnector3">
              <a:avLst>
                <a:gd name="adj1" fmla="val -203029"/>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a:stCxn id="255" idx="1"/>
              <a:endCxn id="353" idx="3"/>
            </p:cNvCxnSpPr>
            <p:nvPr/>
          </p:nvCxnSpPr>
          <p:spPr>
            <a:xfrm flipV="1">
              <a:off x="1081832" y="1971548"/>
              <a:ext cx="8765" cy="45618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240" idx="1"/>
              <a:endCxn id="267" idx="3"/>
            </p:cNvCxnSpPr>
            <p:nvPr/>
          </p:nvCxnSpPr>
          <p:spPr>
            <a:xfrm flipH="1" flipV="1">
              <a:off x="3009205" y="1971548"/>
              <a:ext cx="1011656" cy="45618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248" idx="1"/>
              <a:endCxn id="244" idx="1"/>
            </p:cNvCxnSpPr>
            <p:nvPr/>
          </p:nvCxnSpPr>
          <p:spPr>
            <a:xfrm rot="5400000" flipH="1" flipV="1">
              <a:off x="3439700" y="2147905"/>
              <a:ext cx="12700" cy="559661"/>
            </a:xfrm>
            <a:prstGeom prst="bentConnector3">
              <a:avLst>
                <a:gd name="adj1" fmla="val 1355039"/>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Elbow Connector 158"/>
            <p:cNvCxnSpPr>
              <a:stCxn id="184" idx="1"/>
              <a:endCxn id="217" idx="1"/>
            </p:cNvCxnSpPr>
            <p:nvPr/>
          </p:nvCxnSpPr>
          <p:spPr>
            <a:xfrm rot="16200000" flipV="1">
              <a:off x="3564913" y="3149476"/>
              <a:ext cx="12700" cy="716756"/>
            </a:xfrm>
            <a:prstGeom prst="bentConnector3">
              <a:avLst>
                <a:gd name="adj1" fmla="val 1812181"/>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 name="Group 65"/>
            <p:cNvGrpSpPr/>
            <p:nvPr/>
          </p:nvGrpSpPr>
          <p:grpSpPr>
            <a:xfrm>
              <a:off x="3419872" y="1275606"/>
              <a:ext cx="790444" cy="576064"/>
              <a:chOff x="1871867" y="8603585"/>
              <a:chExt cx="4341299" cy="3163463"/>
            </a:xfrm>
          </p:grpSpPr>
          <p:grpSp>
            <p:nvGrpSpPr>
              <p:cNvPr id="31" name="Group 14"/>
              <p:cNvGrpSpPr/>
              <p:nvPr/>
            </p:nvGrpSpPr>
            <p:grpSpPr>
              <a:xfrm>
                <a:off x="1871867" y="8603585"/>
                <a:ext cx="3647025" cy="2849224"/>
                <a:chOff x="0" y="38100"/>
                <a:chExt cx="6505575" cy="5083117"/>
              </a:xfrm>
            </p:grpSpPr>
            <p:pic>
              <p:nvPicPr>
                <p:cNvPr id="169" name="Content Placeholder 3" descr="ipad landscap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8100"/>
                  <a:ext cx="6505575" cy="5083117"/>
                </a:xfrm>
                <a:prstGeom prst="rect">
                  <a:avLst/>
                </a:prstGeom>
                <a:effectLst>
                  <a:reflection blurRad="6350" stA="52000" endA="300" endPos="35000" dir="5400000" sy="-100000" algn="bl" rotWithShape="0"/>
                </a:effectLst>
              </p:spPr>
            </p:pic>
            <p:pic>
              <p:nvPicPr>
                <p:cNvPr id="170" name="Picture 2" descr="IMG_008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8175" y="600075"/>
                  <a:ext cx="5248275" cy="3936207"/>
                </a:xfrm>
                <a:prstGeom prst="rect">
                  <a:avLst/>
                </a:prstGeom>
                <a:noFill/>
                <a:ln w="9525">
                  <a:noFill/>
                  <a:miter lim="800000"/>
                  <a:headEnd/>
                  <a:tailEnd/>
                </a:ln>
              </p:spPr>
            </p:pic>
          </p:grpSp>
          <p:grpSp>
            <p:nvGrpSpPr>
              <p:cNvPr id="64" name="Group 9"/>
              <p:cNvGrpSpPr/>
              <p:nvPr/>
            </p:nvGrpSpPr>
            <p:grpSpPr>
              <a:xfrm>
                <a:off x="4907667" y="9210745"/>
                <a:ext cx="1305499" cy="2556303"/>
                <a:chOff x="323850" y="0"/>
                <a:chExt cx="2554288" cy="5002213"/>
              </a:xfrm>
            </p:grpSpPr>
            <p:pic>
              <p:nvPicPr>
                <p:cNvPr id="167" name="Picture 166" descr="iPhone4-back.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3850" y="0"/>
                  <a:ext cx="2554288" cy="5002213"/>
                </a:xfrm>
                <a:prstGeom prst="rect">
                  <a:avLst/>
                </a:prstGeom>
                <a:noFill/>
                <a:ln w="9525">
                  <a:noFill/>
                  <a:miter lim="800000"/>
                  <a:headEnd/>
                  <a:tailEnd/>
                </a:ln>
                <a:effectLst>
                  <a:reflection blurRad="6350" stA="52000" endA="300" endPos="35000" dir="5400000" sy="-100000" algn="bl" rotWithShape="0"/>
                </a:effectLst>
              </p:spPr>
            </p:pic>
            <p:pic>
              <p:nvPicPr>
                <p:cNvPr id="168" name="Picture 167" descr="MobileSearch_08.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2450" y="914400"/>
                  <a:ext cx="2135267" cy="3200400"/>
                </a:xfrm>
                <a:prstGeom prst="rect">
                  <a:avLst/>
                </a:prstGeom>
              </p:spPr>
            </p:pic>
          </p:grpSp>
        </p:grpSp>
        <p:pic>
          <p:nvPicPr>
            <p:cNvPr id="161" name="Picture 4" descr="http://www.ypsilon.co/ycpl/images/sap-logo.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763689" y="3723878"/>
              <a:ext cx="553459" cy="288032"/>
            </a:xfrm>
            <a:prstGeom prst="rect">
              <a:avLst/>
            </a:prstGeom>
            <a:noFill/>
          </p:spPr>
        </p:pic>
        <p:pic>
          <p:nvPicPr>
            <p:cNvPr id="162" name="Picture 16"/>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708843" y="2211710"/>
              <a:ext cx="577299" cy="7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1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76768" y="1491631"/>
              <a:ext cx="938579" cy="11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3528" y="2643758"/>
              <a:ext cx="881991" cy="337772"/>
            </a:xfrm>
            <a:prstGeom prst="rect">
              <a:avLst/>
            </a:prstGeom>
            <a:noFill/>
            <a:ln w="9525">
              <a:noFill/>
              <a:miter lim="800000"/>
              <a:headEnd/>
              <a:tailEnd/>
            </a:ln>
          </p:spPr>
        </p:pic>
      </p:grpSp>
    </p:spTree>
    <p:extLst>
      <p:ext uri="{BB962C8B-B14F-4D97-AF65-F5344CB8AC3E}">
        <p14:creationId xmlns:p14="http://schemas.microsoft.com/office/powerpoint/2010/main" val="293349519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6173789"/>
            <a:ext cx="915352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6229350"/>
            <a:ext cx="7302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Line 4"/>
          <p:cNvSpPr>
            <a:spLocks noChangeShapeType="1"/>
          </p:cNvSpPr>
          <p:nvPr/>
        </p:nvSpPr>
        <p:spPr bwMode="auto">
          <a:xfrm rot="10800000">
            <a:off x="4953001" y="3333750"/>
            <a:ext cx="1565275" cy="6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8549" name="Rectangle 5"/>
          <p:cNvSpPr>
            <a:spLocks noGrp="1" noChangeArrowheads="1"/>
          </p:cNvSpPr>
          <p:nvPr>
            <p:ph type="title"/>
          </p:nvPr>
        </p:nvSpPr>
        <p:spPr/>
        <p:txBody>
          <a:bodyPr/>
          <a:lstStyle/>
          <a:p>
            <a:pPr eaLnBrk="1" hangingPunct="1"/>
            <a:r>
              <a:rPr lang="en-US" altLang="en-US" dirty="0" smtClean="0"/>
              <a:t>Oracle Fusion Middleware</a:t>
            </a:r>
          </a:p>
        </p:txBody>
      </p:sp>
      <p:pic>
        <p:nvPicPr>
          <p:cNvPr id="108550"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9763" y="1506538"/>
            <a:ext cx="4724400"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8" y="1425575"/>
            <a:ext cx="2247900"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2" name="Rectangle 8"/>
          <p:cNvSpPr>
            <a:spLocks/>
          </p:cNvSpPr>
          <p:nvPr/>
        </p:nvSpPr>
        <p:spPr bwMode="auto">
          <a:xfrm>
            <a:off x="1955800" y="4337050"/>
            <a:ext cx="13096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r>
              <a:rPr lang="en-US" altLang="en-US" sz="1300">
                <a:cs typeface="Arial" panose="020B0604020202020204" pitchFamily="34" charset="0"/>
              </a:rPr>
              <a:t>Infrastructure &amp; Management</a:t>
            </a:r>
          </a:p>
        </p:txBody>
      </p:sp>
      <p:sp>
        <p:nvSpPr>
          <p:cNvPr id="108553" name="Rectangle 9"/>
          <p:cNvSpPr>
            <a:spLocks/>
          </p:cNvSpPr>
          <p:nvPr/>
        </p:nvSpPr>
        <p:spPr bwMode="auto">
          <a:xfrm>
            <a:off x="1955801" y="3790950"/>
            <a:ext cx="1095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r>
              <a:rPr lang="en-US" altLang="en-US" sz="1300">
                <a:cs typeface="Arial" panose="020B0604020202020204" pitchFamily="34" charset="0"/>
              </a:rPr>
              <a:t>Database</a:t>
            </a:r>
          </a:p>
        </p:txBody>
      </p:sp>
      <p:sp>
        <p:nvSpPr>
          <p:cNvPr id="108554" name="Rectangle 10"/>
          <p:cNvSpPr>
            <a:spLocks/>
          </p:cNvSpPr>
          <p:nvPr/>
        </p:nvSpPr>
        <p:spPr bwMode="auto">
          <a:xfrm>
            <a:off x="1955801" y="2990850"/>
            <a:ext cx="1095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r>
              <a:rPr lang="en-US" altLang="en-US" sz="1300">
                <a:cs typeface="Arial" panose="020B0604020202020204" pitchFamily="34" charset="0"/>
              </a:rPr>
              <a:t>Middleware</a:t>
            </a:r>
          </a:p>
        </p:txBody>
      </p:sp>
      <p:sp>
        <p:nvSpPr>
          <p:cNvPr id="108555" name="Rectangle 11"/>
          <p:cNvSpPr>
            <a:spLocks/>
          </p:cNvSpPr>
          <p:nvPr/>
        </p:nvSpPr>
        <p:spPr bwMode="auto">
          <a:xfrm>
            <a:off x="1955801" y="2197100"/>
            <a:ext cx="1095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r>
              <a:rPr lang="en-US" altLang="en-US" sz="1300">
                <a:cs typeface="Arial" panose="020B0604020202020204" pitchFamily="34" charset="0"/>
              </a:rPr>
              <a:t>Applications</a:t>
            </a:r>
          </a:p>
        </p:txBody>
      </p:sp>
      <p:sp>
        <p:nvSpPr>
          <p:cNvPr id="108556" name="Oval 12"/>
          <p:cNvSpPr>
            <a:spLocks/>
          </p:cNvSpPr>
          <p:nvPr/>
        </p:nvSpPr>
        <p:spPr bwMode="auto">
          <a:xfrm>
            <a:off x="3576638" y="2449514"/>
            <a:ext cx="107950" cy="136525"/>
          </a:xfrm>
          <a:prstGeom prst="ellipse">
            <a:avLst/>
          </a:prstGeom>
          <a:solidFill>
            <a:srgbClr val="404040"/>
          </a:solidFill>
          <a:ln w="28575">
            <a:solidFill>
              <a:srgbClr val="A6A6A6"/>
            </a:solidFill>
            <a:round/>
            <a:headEnd/>
            <a:tailEnd/>
          </a:ln>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endParaRPr lang="en-US" altLang="en-US"/>
          </a:p>
        </p:txBody>
      </p:sp>
      <p:sp>
        <p:nvSpPr>
          <p:cNvPr id="108557" name="Oval 13"/>
          <p:cNvSpPr>
            <a:spLocks/>
          </p:cNvSpPr>
          <p:nvPr/>
        </p:nvSpPr>
        <p:spPr bwMode="auto">
          <a:xfrm>
            <a:off x="3524250" y="3246439"/>
            <a:ext cx="107950" cy="136525"/>
          </a:xfrm>
          <a:prstGeom prst="ellipse">
            <a:avLst/>
          </a:prstGeom>
          <a:gradFill rotWithShape="0">
            <a:gsLst>
              <a:gs pos="0">
                <a:srgbClr val="FF0000"/>
              </a:gs>
              <a:gs pos="50000">
                <a:srgbClr val="E50000"/>
              </a:gs>
              <a:gs pos="100000">
                <a:srgbClr val="9F0000"/>
              </a:gs>
            </a:gsLst>
            <a:lin ang="0" scaled="1"/>
          </a:gradFill>
          <a:ln w="28575">
            <a:solidFill>
              <a:srgbClr val="A6A6A6"/>
            </a:solidFill>
            <a:round/>
            <a:headEnd/>
            <a:tailEnd/>
          </a:ln>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endParaRPr lang="en-US" altLang="en-US"/>
          </a:p>
        </p:txBody>
      </p:sp>
      <p:sp>
        <p:nvSpPr>
          <p:cNvPr id="108558" name="Oval 14"/>
          <p:cNvSpPr>
            <a:spLocks/>
          </p:cNvSpPr>
          <p:nvPr/>
        </p:nvSpPr>
        <p:spPr bwMode="auto">
          <a:xfrm>
            <a:off x="3471863" y="4041775"/>
            <a:ext cx="107950" cy="139700"/>
          </a:xfrm>
          <a:prstGeom prst="ellipse">
            <a:avLst/>
          </a:prstGeom>
          <a:solidFill>
            <a:srgbClr val="404040"/>
          </a:solidFill>
          <a:ln w="28575">
            <a:solidFill>
              <a:srgbClr val="A6A6A6"/>
            </a:solidFill>
            <a:round/>
            <a:headEnd/>
            <a:tailEnd/>
          </a:ln>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endParaRPr lang="en-US" altLang="en-US"/>
          </a:p>
        </p:txBody>
      </p:sp>
      <p:sp>
        <p:nvSpPr>
          <p:cNvPr id="108559" name="Oval 15"/>
          <p:cNvSpPr>
            <a:spLocks/>
          </p:cNvSpPr>
          <p:nvPr/>
        </p:nvSpPr>
        <p:spPr bwMode="auto">
          <a:xfrm>
            <a:off x="3419475" y="4838700"/>
            <a:ext cx="107950" cy="139700"/>
          </a:xfrm>
          <a:prstGeom prst="ellipse">
            <a:avLst/>
          </a:prstGeom>
          <a:solidFill>
            <a:srgbClr val="404040"/>
          </a:solidFill>
          <a:ln w="28575">
            <a:solidFill>
              <a:srgbClr val="A6A6A6"/>
            </a:solidFill>
            <a:round/>
            <a:headEnd/>
            <a:tailEnd/>
          </a:ln>
        </p:spPr>
        <p:txBody>
          <a:bodyPr lIns="0" tIns="0" rIns="0" bIns="0"/>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eaLnBrk="1" hangingPunct="1"/>
            <a:endParaRPr lang="en-US" altLang="en-US"/>
          </a:p>
        </p:txBody>
      </p:sp>
      <p:sp>
        <p:nvSpPr>
          <p:cNvPr id="108560" name="Line 16"/>
          <p:cNvSpPr>
            <a:spLocks noChangeShapeType="1"/>
          </p:cNvSpPr>
          <p:nvPr/>
        </p:nvSpPr>
        <p:spPr bwMode="auto">
          <a:xfrm rot="10800000">
            <a:off x="1965325" y="4902200"/>
            <a:ext cx="1454150" cy="635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8561" name="Line 17"/>
          <p:cNvSpPr>
            <a:spLocks noChangeShapeType="1"/>
          </p:cNvSpPr>
          <p:nvPr/>
        </p:nvSpPr>
        <p:spPr bwMode="auto">
          <a:xfrm rot="10800000">
            <a:off x="1965325" y="4105275"/>
            <a:ext cx="1506538" cy="635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8562" name="Line 18"/>
          <p:cNvSpPr>
            <a:spLocks noChangeShapeType="1"/>
          </p:cNvSpPr>
          <p:nvPr/>
        </p:nvSpPr>
        <p:spPr bwMode="auto">
          <a:xfrm flipH="1">
            <a:off x="1958976" y="3314700"/>
            <a:ext cx="1565275" cy="1588"/>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8563" name="Line 19"/>
          <p:cNvSpPr>
            <a:spLocks noChangeShapeType="1"/>
          </p:cNvSpPr>
          <p:nvPr/>
        </p:nvSpPr>
        <p:spPr bwMode="auto">
          <a:xfrm flipH="1">
            <a:off x="1958976" y="2519364"/>
            <a:ext cx="1617663" cy="1587"/>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8564" name="Oval 20"/>
          <p:cNvSpPr>
            <a:spLocks noChangeArrowheads="1"/>
          </p:cNvSpPr>
          <p:nvPr/>
        </p:nvSpPr>
        <p:spPr bwMode="auto">
          <a:xfrm>
            <a:off x="6724651" y="4267200"/>
            <a:ext cx="2562225" cy="520254"/>
          </a:xfrm>
          <a:prstGeom prst="ellipse">
            <a:avLst/>
          </a:prstGeom>
          <a:noFill/>
          <a:ln w="762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119063" indent="-119063"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eaLnBrk="1" hangingPunct="1">
              <a:lnSpc>
                <a:spcPct val="90000"/>
              </a:lnSpc>
              <a:spcBef>
                <a:spcPct val="50000"/>
              </a:spcBef>
              <a:buClr>
                <a:schemeClr val="accent1"/>
              </a:buClr>
            </a:pPr>
            <a:endParaRPr lang="en-US" altLang="en-US"/>
          </a:p>
        </p:txBody>
      </p:sp>
    </p:spTree>
    <p:extLst>
      <p:ext uri="{BB962C8B-B14F-4D97-AF65-F5344CB8AC3E}">
        <p14:creationId xmlns:p14="http://schemas.microsoft.com/office/powerpoint/2010/main" val="3011232444"/>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1_FY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9701</TotalTime>
  <Words>6363</Words>
  <Application>Microsoft Office PowerPoint</Application>
  <PresentationFormat>Custom</PresentationFormat>
  <Paragraphs>522</Paragraphs>
  <Slides>46</Slides>
  <Notes>36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1_FY15_Oracle_16x9_2014_521</vt:lpstr>
      <vt:lpstr>Introduction to SOA 12c</vt:lpstr>
      <vt:lpstr>介绍</vt:lpstr>
      <vt:lpstr>介绍</vt:lpstr>
      <vt:lpstr>介绍</vt:lpstr>
      <vt:lpstr>介绍</vt:lpstr>
      <vt:lpstr>PowerPoint Presentation</vt:lpstr>
      <vt:lpstr>完整的Oracle SOA套件12c涵盖了您提供强大，灵活和可靠的SOA解决方案所需的所有功能。 以下是关于主要重点领域的套件功能的部分列表：</vt:lpstr>
      <vt:lpstr>Before you can differentiate &amp; innovate, you need to SIMPLIFY</vt:lpstr>
      <vt:lpstr>Oracle Fusion Middleware</vt:lpstr>
      <vt:lpstr>PowerPoint Presentation</vt:lpstr>
      <vt:lpstr>Oracle SOA Suite</vt:lpstr>
      <vt:lpstr>Mobile Integration</vt:lpstr>
      <vt:lpstr>Cloud Integration</vt:lpstr>
      <vt:lpstr>Oracle JDeveloper</vt:lpstr>
      <vt:lpstr>Oracle Enterprise Manager</vt:lpstr>
      <vt:lpstr>Life Cycle of a SOA Composite Application</vt:lpstr>
      <vt:lpstr>Oracle SOA Suite Components</vt:lpstr>
      <vt:lpstr>Service Infrastructure</vt:lpstr>
      <vt:lpstr>SOA Composite Application Architecture</vt:lpstr>
      <vt:lpstr>Oracle Mediator </vt:lpstr>
      <vt:lpstr>Oracle Metadata Repository</vt:lpstr>
      <vt:lpstr>Oracle WSM Policy Manager </vt:lpstr>
      <vt:lpstr>Oracle BPEL Process Manager </vt:lpstr>
      <vt:lpstr>BPEL vs Oracle Service Bus/Mediator </vt:lpstr>
      <vt:lpstr>Spring Context</vt:lpstr>
      <vt:lpstr>Human Workflow </vt:lpstr>
      <vt:lpstr>Oracle Business Rules</vt:lpstr>
      <vt:lpstr>Oracle Business Activity Monitoring</vt:lpstr>
      <vt:lpstr>Oracle User Messaging Service</vt:lpstr>
      <vt:lpstr>SCA Composite using templates</vt:lpstr>
      <vt:lpstr>Subprocesses</vt:lpstr>
      <vt:lpstr>Fault Handling</vt:lpstr>
      <vt:lpstr>PowerPoint Presentation</vt:lpstr>
      <vt:lpstr>For the Developer</vt:lpstr>
      <vt:lpstr>Get Started, Get Productive</vt:lpstr>
      <vt:lpstr>SOA ‘Starter’ Templates</vt:lpstr>
      <vt:lpstr>SOA ‘Starter’ Templates</vt:lpstr>
      <vt:lpstr>BPEL Sub-processes: standalone and inline</vt:lpstr>
      <vt:lpstr>Integration Debugger</vt:lpstr>
      <vt:lpstr>SOA Tester</vt:lpstr>
      <vt:lpstr>XQuery Mapper</vt:lpstr>
      <vt:lpstr>XSLT Mapper</vt:lpstr>
      <vt:lpstr>Fault Policy Editor</vt:lpstr>
      <vt:lpstr>Encrypt/Decrypt Personally-Identifiable Info (PII)</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Products: Overview &amp; Their Role in Customers Architecture</dc:title>
  <dc:creator>Ashwini Lakshmikantha</dc:creator>
  <cp:lastModifiedBy>shenzhu</cp:lastModifiedBy>
  <cp:revision>147</cp:revision>
  <dcterms:created xsi:type="dcterms:W3CDTF">2017-04-18T10:57:30Z</dcterms:created>
  <dcterms:modified xsi:type="dcterms:W3CDTF">2017-12-01T07:53:28Z</dcterms:modified>
</cp:coreProperties>
</file>